
<file path=[Content_Types].xml><?xml version="1.0" encoding="utf-8"?>
<Types xmlns="http://schemas.openxmlformats.org/package/2006/content-types">
  <Default Extension="xml" ContentType="application/xml"/>
  <Default Extension="jpeg" ContentType="image/jpeg"/>
  <Default Extension="jpg" ContentType="image/jp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sldIdLst>
    <p:sldId id="256" r:id="rId2"/>
    <p:sldId id="267" r:id="rId3"/>
    <p:sldId id="268" r:id="rId4"/>
    <p:sldId id="269" r:id="rId5"/>
    <p:sldId id="275" r:id="rId6"/>
    <p:sldId id="276" r:id="rId7"/>
    <p:sldId id="278" r:id="rId8"/>
    <p:sldId id="270" r:id="rId9"/>
    <p:sldId id="277" r:id="rId10"/>
    <p:sldId id="271" r:id="rId11"/>
    <p:sldId id="272" r:id="rId12"/>
    <p:sldId id="273" r:id="rId13"/>
    <p:sldId id="279" r:id="rId14"/>
    <p:sldId id="280" r:id="rId15"/>
    <p:sldId id="281" r:id="rId16"/>
    <p:sldId id="291" r:id="rId17"/>
    <p:sldId id="290" r:id="rId18"/>
    <p:sldId id="283" r:id="rId19"/>
    <p:sldId id="282" r:id="rId20"/>
    <p:sldId id="284" r:id="rId21"/>
    <p:sldId id="292" r:id="rId22"/>
    <p:sldId id="285" r:id="rId23"/>
    <p:sldId id="293" r:id="rId24"/>
    <p:sldId id="287" r:id="rId25"/>
    <p:sldId id="288" r:id="rId26"/>
    <p:sldId id="294" r:id="rId27"/>
    <p:sldId id="286" r:id="rId28"/>
    <p:sldId id="295" r:id="rId29"/>
    <p:sldId id="296"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2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8E80666-FB37-4B36-9149-507F3B0178E3}" type="datetimeFigureOut">
              <a:rPr lang="en-US" smtClean="0"/>
              <a:pPr/>
              <a:t>30/03/20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7E63A33-8271-4DD0-9C48-789913D7C11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D89A13-466D-F943-A08F-5805D50BFB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D89A13-466D-F943-A08F-5805D50BFB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D89A13-466D-F943-A08F-5805D50BFBD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E80666-FB37-4B36-9149-507F3B0178E3}" type="datetimeFigureOut">
              <a:rPr lang="en-US" smtClean="0"/>
              <a:pPr/>
              <a:t>30/03/20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E63A33-8271-4DD0-9C48-789913D7C11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D89A13-466D-F943-A08F-5805D50BFBD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AD89A13-466D-F943-A08F-5805D50BFB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AD89A13-466D-F943-A08F-5805D50BFB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AD89A13-466D-F943-A08F-5805D50BFBD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D89A13-466D-F943-A08F-5805D50BFBD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EBFAEBE-B214-AB4F-B103-A3771DAF7B5D}" type="datetimeFigureOut">
              <a:rPr lang="en-US" smtClean="0"/>
              <a:t>30/03/20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D89A13-466D-F943-A08F-5805D50BFBD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EBFAEBE-B214-AB4F-B103-A3771DAF7B5D}" type="datetimeFigureOut">
              <a:rPr lang="en-US" smtClean="0"/>
              <a:t>30/03/20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AD89A13-466D-F943-A08F-5805D50BFBD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Broadcast_domai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gif"/><Relationship Id="rId3" Type="http://schemas.openxmlformats.org/officeDocument/2006/relationships/image" Target="../media/image9.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Collision_domai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NETWORK CONNECTIVITY</a:t>
            </a:r>
            <a:endParaRPr lang="en-US" dirty="0"/>
          </a:p>
        </p:txBody>
      </p:sp>
      <p:sp>
        <p:nvSpPr>
          <p:cNvPr id="3" name="Subtitle 2"/>
          <p:cNvSpPr>
            <a:spLocks noGrp="1"/>
          </p:cNvSpPr>
          <p:nvPr>
            <p:ph type="subTitle" idx="1"/>
          </p:nvPr>
        </p:nvSpPr>
        <p:spPr>
          <a:xfrm>
            <a:off x="1432560" y="4877553"/>
            <a:ext cx="7406640" cy="1752600"/>
          </a:xfrm>
        </p:spPr>
        <p:txBody>
          <a:bodyPr/>
          <a:lstStyle/>
          <a:p>
            <a:pPr algn="ctr"/>
            <a:r>
              <a:rPr lang="en-US" dirty="0" smtClean="0"/>
              <a:t>Mrs. </a:t>
            </a:r>
            <a:r>
              <a:rPr lang="en-US" dirty="0" err="1" smtClean="0"/>
              <a:t>Meenakshi</a:t>
            </a:r>
            <a:r>
              <a:rPr lang="en-US" dirty="0" smtClean="0"/>
              <a:t>, Lecturer ECE</a:t>
            </a:r>
          </a:p>
          <a:p>
            <a:endParaRPr lang="en-US" dirty="0"/>
          </a:p>
        </p:txBody>
      </p:sp>
    </p:spTree>
    <p:extLst>
      <p:ext uri="{BB962C8B-B14F-4D97-AF65-F5344CB8AC3E}">
        <p14:creationId xmlns:p14="http://schemas.microsoft.com/office/powerpoint/2010/main" val="3066134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Switch</a:t>
            </a:r>
            <a:r>
              <a:rPr lang="en-US" dirty="0"/>
              <a:t> </a:t>
            </a:r>
          </a:p>
        </p:txBody>
      </p:sp>
      <p:sp>
        <p:nvSpPr>
          <p:cNvPr id="3" name="Content Placeholder 2"/>
          <p:cNvSpPr>
            <a:spLocks noGrp="1"/>
          </p:cNvSpPr>
          <p:nvPr>
            <p:ph idx="1"/>
          </p:nvPr>
        </p:nvSpPr>
        <p:spPr/>
        <p:txBody>
          <a:bodyPr>
            <a:normAutofit fontScale="85000" lnSpcReduction="10000"/>
          </a:bodyPr>
          <a:lstStyle/>
          <a:p>
            <a:pPr algn="just"/>
            <a:r>
              <a:rPr lang="en-US" dirty="0" smtClean="0"/>
              <a:t>A </a:t>
            </a:r>
            <a:r>
              <a:rPr lang="en-US" dirty="0"/>
              <a:t>switch is a multiport bridge with a buffer and a design that can boost its efficiency(a large number of ports imply less traffic) and performance. A switch is a data link layer device. The switch can perform error checking before forwarding data, that makes it very efficient as it does not forward packets that have errors and forward good packets selectively to correct port only.  In other words, switch divides collision domain of hosts, but </a:t>
            </a:r>
            <a:r>
              <a:rPr lang="en-US" dirty="0">
                <a:hlinkClick r:id="rId2"/>
              </a:rPr>
              <a:t>broadcast domain</a:t>
            </a:r>
            <a:r>
              <a:rPr lang="en-US" dirty="0"/>
              <a:t> remains same.</a:t>
            </a:r>
            <a:br>
              <a:rPr lang="en-US" dirty="0"/>
            </a:br>
            <a:r>
              <a:rPr lang="en-US" dirty="0"/>
              <a:t> </a:t>
            </a:r>
          </a:p>
          <a:p>
            <a:endParaRPr lang="en-US" dirty="0"/>
          </a:p>
        </p:txBody>
      </p:sp>
    </p:spTree>
    <p:extLst>
      <p:ext uri="{BB962C8B-B14F-4D97-AF65-F5344CB8AC3E}">
        <p14:creationId xmlns:p14="http://schemas.microsoft.com/office/powerpoint/2010/main" val="2920645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258413" y="2057287"/>
            <a:ext cx="7498080" cy="4800600"/>
          </a:xfrm>
        </p:spPr>
        <p:txBody>
          <a:bodyPr>
            <a:normAutofit/>
          </a:bodyPr>
          <a:lstStyle/>
          <a:p>
            <a:pPr marL="82296" indent="0" algn="ctr">
              <a:buNone/>
            </a:pPr>
            <a:r>
              <a:rPr lang="en-US" u="sng" dirty="0" smtClean="0"/>
              <a:t>48</a:t>
            </a:r>
            <a:r>
              <a:rPr lang="en-US" u="sng" dirty="0"/>
              <a:t>-port Switch</a:t>
            </a:r>
          </a:p>
          <a:p>
            <a:pPr algn="just">
              <a:spcAft>
                <a:spcPts val="750"/>
              </a:spcAft>
            </a:pPr>
            <a:r>
              <a:rPr lang="en-US" dirty="0" smtClean="0">
                <a:solidFill>
                  <a:srgbClr val="000000"/>
                </a:solidFill>
                <a:latin typeface="Verdana"/>
                <a:ea typeface="ＭＳ 明朝"/>
                <a:cs typeface="Times New Roman"/>
              </a:rPr>
              <a:t>A </a:t>
            </a:r>
            <a:r>
              <a:rPr lang="en-US" dirty="0">
                <a:solidFill>
                  <a:srgbClr val="000000"/>
                </a:solidFill>
                <a:latin typeface="Verdana"/>
                <a:ea typeface="ＭＳ 明朝"/>
                <a:cs typeface="Times New Roman"/>
              </a:rPr>
              <a:t>Switch, on the </a:t>
            </a:r>
            <a:r>
              <a:rPr lang="en-US" dirty="0" smtClean="0">
                <a:solidFill>
                  <a:srgbClr val="000000"/>
                </a:solidFill>
                <a:latin typeface="Verdana"/>
                <a:ea typeface="ＭＳ 明朝"/>
                <a:cs typeface="Times New Roman"/>
              </a:rPr>
              <a:t>other hand</a:t>
            </a:r>
            <a:r>
              <a:rPr lang="en-US" dirty="0">
                <a:solidFill>
                  <a:srgbClr val="000000"/>
                </a:solidFill>
                <a:latin typeface="Verdana"/>
                <a:ea typeface="ＭＳ 明朝"/>
                <a:cs typeface="Times New Roman"/>
              </a:rPr>
              <a:t>, do not distribute signals without verifying whether it really needs to propagate to a given port or ports. It decides it based on its internal configuration settings. We can say that a Switch is a Hub with some intelligence.</a:t>
            </a:r>
            <a:endParaRPr lang="en-US" sz="4400" dirty="0">
              <a:latin typeface="Cambria"/>
              <a:ea typeface="ＭＳ 明朝"/>
              <a:cs typeface="Times New Roman"/>
            </a:endParaRPr>
          </a:p>
          <a:p>
            <a:endParaRPr lang="en-US" dirty="0"/>
          </a:p>
        </p:txBody>
      </p:sp>
      <p:pic>
        <p:nvPicPr>
          <p:cNvPr id="4" name="Picture 3" descr="plus tutorial images"/>
          <p:cNvPicPr/>
          <p:nvPr/>
        </p:nvPicPr>
        <p:blipFill>
          <a:blip r:embed="rId2">
            <a:extLst>
              <a:ext uri="{28A0092B-C50C-407E-A947-70E740481C1C}">
                <a14:useLocalDpi xmlns:a14="http://schemas.microsoft.com/office/drawing/2010/main" val="0"/>
              </a:ext>
            </a:extLst>
          </a:blip>
          <a:srcRect/>
          <a:stretch>
            <a:fillRect/>
          </a:stretch>
        </p:blipFill>
        <p:spPr bwMode="auto">
          <a:xfrm>
            <a:off x="1435608" y="118147"/>
            <a:ext cx="7498080" cy="1939140"/>
          </a:xfrm>
          <a:prstGeom prst="rect">
            <a:avLst/>
          </a:prstGeom>
          <a:noFill/>
          <a:ln>
            <a:noFill/>
          </a:ln>
        </p:spPr>
      </p:pic>
    </p:spTree>
    <p:extLst>
      <p:ext uri="{BB962C8B-B14F-4D97-AF65-F5344CB8AC3E}">
        <p14:creationId xmlns:p14="http://schemas.microsoft.com/office/powerpoint/2010/main" val="2137260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Bridge</a:t>
            </a:r>
            <a:endParaRPr lang="en-US" dirty="0"/>
          </a:p>
        </p:txBody>
      </p:sp>
      <p:sp>
        <p:nvSpPr>
          <p:cNvPr id="3" name="Content Placeholder 2"/>
          <p:cNvSpPr>
            <a:spLocks noGrp="1"/>
          </p:cNvSpPr>
          <p:nvPr>
            <p:ph idx="1"/>
          </p:nvPr>
        </p:nvSpPr>
        <p:spPr/>
        <p:txBody>
          <a:bodyPr/>
          <a:lstStyle/>
          <a:p>
            <a:pPr algn="just"/>
            <a:r>
              <a:rPr lang="en-US" dirty="0"/>
              <a:t> </a:t>
            </a:r>
            <a:r>
              <a:rPr lang="en-US" dirty="0" smtClean="0"/>
              <a:t> </a:t>
            </a:r>
            <a:r>
              <a:rPr lang="en-US" dirty="0"/>
              <a:t>A bridge operates at data link layer. A bridge is a repeater, with add on the functionality of filtering content by reading the MAC addresses of source and destination. It is also used for interconnecting two LANs working on the same protocol. It has a single input and single output port, thus making it a 2 port device </a:t>
            </a:r>
          </a:p>
        </p:txBody>
      </p:sp>
    </p:spTree>
    <p:extLst>
      <p:ext uri="{BB962C8B-B14F-4D97-AF65-F5344CB8AC3E}">
        <p14:creationId xmlns:p14="http://schemas.microsoft.com/office/powerpoint/2010/main" val="113835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A Bridge functions very similar to a Switch. It segments a given network according to the requirements. Segmentation using a Bridge enables keeping un-intended traffic from entering different segments of a network. Both Bridge, and Switch are OSI layer-2 devices. Bridges filter traffic based on the destination address of the frame. If a frame's destination is a node on the same segment where it originated, it is not forwarded. If it is destined for a node on another LAN, it is connected to corresponding bridge port and forwarded to that port. </a:t>
            </a:r>
          </a:p>
        </p:txBody>
      </p:sp>
    </p:spTree>
    <p:extLst>
      <p:ext uri="{BB962C8B-B14F-4D97-AF65-F5344CB8AC3E}">
        <p14:creationId xmlns:p14="http://schemas.microsoft.com/office/powerpoint/2010/main" val="2725590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Bridges</a:t>
            </a:r>
            <a:endParaRPr lang="en-US" dirty="0"/>
          </a:p>
        </p:txBody>
      </p:sp>
      <p:sp>
        <p:nvSpPr>
          <p:cNvPr id="3" name="Content Placeholder 2"/>
          <p:cNvSpPr>
            <a:spLocks noGrp="1"/>
          </p:cNvSpPr>
          <p:nvPr>
            <p:ph idx="1"/>
          </p:nvPr>
        </p:nvSpPr>
        <p:spPr/>
        <p:txBody>
          <a:bodyPr>
            <a:normAutofit fontScale="85000" lnSpcReduction="20000"/>
          </a:bodyPr>
          <a:lstStyle/>
          <a:p>
            <a:pPr lvl="0" algn="just" fontAlgn="base"/>
            <a:r>
              <a:rPr lang="en-US" b="1" dirty="0"/>
              <a:t>Transparent Bridges:- </a:t>
            </a:r>
            <a:r>
              <a:rPr lang="en-US" dirty="0"/>
              <a:t>These are the bridge in which the stations are completely unaware of the</a:t>
            </a:r>
            <a:br>
              <a:rPr lang="en-US" dirty="0"/>
            </a:br>
            <a:r>
              <a:rPr lang="en-US" dirty="0"/>
              <a:t>bridge’s existence i.e. whether or not a bridge is added or deleted from the network, reconfiguration </a:t>
            </a:r>
            <a:r>
              <a:rPr lang="en-US" dirty="0" smtClean="0"/>
              <a:t>of the </a:t>
            </a:r>
            <a:r>
              <a:rPr lang="en-US" dirty="0"/>
              <a:t>stations is unnecessary. These bridges make use of two processes i.e. bridge forwarding and bridge learning.</a:t>
            </a:r>
          </a:p>
          <a:p>
            <a:pPr algn="just"/>
            <a:r>
              <a:rPr lang="en-US" b="1" dirty="0"/>
              <a:t>Source Routing Bridges:- </a:t>
            </a:r>
            <a:r>
              <a:rPr lang="en-US" dirty="0"/>
              <a:t>In these bridges, routing operation is performed by source station and the frame specifies which route to follow. The hot can discover frame by sending a special frame called discovery frame, which spreads through the entire network using all possible paths to destination </a:t>
            </a:r>
          </a:p>
        </p:txBody>
      </p:sp>
    </p:spTree>
    <p:extLst>
      <p:ext uri="{BB962C8B-B14F-4D97-AF65-F5344CB8AC3E}">
        <p14:creationId xmlns:p14="http://schemas.microsoft.com/office/powerpoint/2010/main" val="1584226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Routers</a:t>
            </a:r>
            <a:endParaRPr lang="en-US" dirty="0"/>
          </a:p>
        </p:txBody>
      </p:sp>
      <p:sp>
        <p:nvSpPr>
          <p:cNvPr id="3" name="Content Placeholder 2"/>
          <p:cNvSpPr>
            <a:spLocks noGrp="1"/>
          </p:cNvSpPr>
          <p:nvPr>
            <p:ph idx="1"/>
          </p:nvPr>
        </p:nvSpPr>
        <p:spPr/>
        <p:txBody>
          <a:bodyPr/>
          <a:lstStyle/>
          <a:p>
            <a:pPr algn="just"/>
            <a:r>
              <a:rPr lang="en-US" dirty="0"/>
              <a:t>A router is a device like a switch that routes data packets based on their IP addresses. Router is mainly a Network Layer device. Routers normally connect LANs and WANs together and have a dynamically updating routing table based on which they make decisions on routing the data packets. Router divide broadcast domains of hosts connected through it. </a:t>
            </a:r>
          </a:p>
        </p:txBody>
      </p:sp>
    </p:spTree>
    <p:extLst>
      <p:ext uri="{BB962C8B-B14F-4D97-AF65-F5344CB8AC3E}">
        <p14:creationId xmlns:p14="http://schemas.microsoft.com/office/powerpoint/2010/main" val="3537346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Contd..</a:t>
            </a:r>
            <a:endParaRPr lang="en-US" dirty="0"/>
          </a:p>
        </p:txBody>
      </p:sp>
      <p:sp>
        <p:nvSpPr>
          <p:cNvPr id="3" name="Content Placeholder 2"/>
          <p:cNvSpPr>
            <a:spLocks noGrp="1"/>
          </p:cNvSpPr>
          <p:nvPr>
            <p:ph idx="1"/>
          </p:nvPr>
        </p:nvSpPr>
        <p:spPr/>
        <p:txBody>
          <a:bodyPr/>
          <a:lstStyle/>
          <a:p>
            <a:pPr algn="just"/>
            <a:r>
              <a:rPr lang="en-US" dirty="0"/>
              <a:t>A Router connects multiple networks, and uses routing to forward packets. It is a OSI Layer-3 device and works on the logical address of a host or a node. Compare this with a Switch which works on the physical address (such as MAC address) of a host or a node </a:t>
            </a:r>
          </a:p>
        </p:txBody>
      </p:sp>
    </p:spTree>
    <p:extLst>
      <p:ext uri="{BB962C8B-B14F-4D97-AF65-F5344CB8AC3E}">
        <p14:creationId xmlns:p14="http://schemas.microsoft.com/office/powerpoint/2010/main" val="306344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Routers</a:t>
            </a:r>
            <a:endParaRPr lang="en-US" dirty="0"/>
          </a:p>
        </p:txBody>
      </p:sp>
      <p:sp>
        <p:nvSpPr>
          <p:cNvPr id="3" name="Content Placeholder 2"/>
          <p:cNvSpPr>
            <a:spLocks noGrp="1"/>
          </p:cNvSpPr>
          <p:nvPr>
            <p:ph idx="1"/>
          </p:nvPr>
        </p:nvSpPr>
        <p:spPr/>
        <p:txBody>
          <a:bodyPr/>
          <a:lstStyle/>
          <a:p>
            <a:endParaRPr lang="en-US"/>
          </a:p>
        </p:txBody>
      </p:sp>
      <p:pic>
        <p:nvPicPr>
          <p:cNvPr id="4" name="Picture 3" descr="plus tutorial images"/>
          <p:cNvPicPr/>
          <p:nvPr/>
        </p:nvPicPr>
        <p:blipFill>
          <a:blip r:embed="rId2">
            <a:extLst>
              <a:ext uri="{28A0092B-C50C-407E-A947-70E740481C1C}">
                <a14:useLocalDpi xmlns:a14="http://schemas.microsoft.com/office/drawing/2010/main" val="0"/>
              </a:ext>
            </a:extLst>
          </a:blip>
          <a:srcRect/>
          <a:stretch>
            <a:fillRect/>
          </a:stretch>
        </p:blipFill>
        <p:spPr bwMode="auto">
          <a:xfrm>
            <a:off x="1435608" y="1447800"/>
            <a:ext cx="7224928" cy="4649893"/>
          </a:xfrm>
          <a:prstGeom prst="rect">
            <a:avLst/>
          </a:prstGeom>
          <a:noFill/>
          <a:ln>
            <a:noFill/>
          </a:ln>
        </p:spPr>
      </p:pic>
    </p:spTree>
    <p:extLst>
      <p:ext uri="{BB962C8B-B14F-4D97-AF65-F5344CB8AC3E}">
        <p14:creationId xmlns:p14="http://schemas.microsoft.com/office/powerpoint/2010/main" val="259978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Macintosh HD:private:var:folders:48:0x15pt015jv7qv2z5q_d9q4w0000gn:T:TemporaryItems:Network_devices.jpg"/>
          <p:cNvPicPr/>
          <p:nvPr/>
        </p:nvPicPr>
        <p:blipFill>
          <a:blip r:embed="rId2">
            <a:extLst>
              <a:ext uri="{28A0092B-C50C-407E-A947-70E740481C1C}">
                <a14:useLocalDpi xmlns:a14="http://schemas.microsoft.com/office/drawing/2010/main" val="0"/>
              </a:ext>
            </a:extLst>
          </a:blip>
          <a:srcRect/>
          <a:stretch>
            <a:fillRect/>
          </a:stretch>
        </p:blipFill>
        <p:spPr bwMode="auto">
          <a:xfrm>
            <a:off x="1122236" y="274638"/>
            <a:ext cx="7811452" cy="6477831"/>
          </a:xfrm>
          <a:prstGeom prst="rect">
            <a:avLst/>
          </a:prstGeom>
          <a:noFill/>
          <a:ln>
            <a:noFill/>
          </a:ln>
        </p:spPr>
      </p:pic>
    </p:spTree>
    <p:extLst>
      <p:ext uri="{BB962C8B-B14F-4D97-AF65-F5344CB8AC3E}">
        <p14:creationId xmlns:p14="http://schemas.microsoft.com/office/powerpoint/2010/main" val="4074678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B-router</a:t>
            </a:r>
            <a:endParaRPr lang="en-US" dirty="0"/>
          </a:p>
        </p:txBody>
      </p:sp>
      <p:sp>
        <p:nvSpPr>
          <p:cNvPr id="3" name="Content Placeholder 2"/>
          <p:cNvSpPr>
            <a:spLocks noGrp="1"/>
          </p:cNvSpPr>
          <p:nvPr>
            <p:ph idx="1"/>
          </p:nvPr>
        </p:nvSpPr>
        <p:spPr/>
        <p:txBody>
          <a:bodyPr/>
          <a:lstStyle/>
          <a:p>
            <a:pPr algn="just"/>
            <a:r>
              <a:rPr lang="en-US" dirty="0"/>
              <a:t>It is also known as bridging router is a device which combines features of both bridge and router. It can work either at data link layer or at network layer. Working as router, it is capable of routing packets across networks and working as bridge, it is capable of filtering local area network traffic.</a:t>
            </a:r>
          </a:p>
          <a:p>
            <a:endParaRPr lang="en-US" dirty="0"/>
          </a:p>
        </p:txBody>
      </p:sp>
    </p:spTree>
    <p:extLst>
      <p:ext uri="{BB962C8B-B14F-4D97-AF65-F5344CB8AC3E}">
        <p14:creationId xmlns:p14="http://schemas.microsoft.com/office/powerpoint/2010/main" val="172735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Connectivity devices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The </a:t>
            </a:r>
            <a:r>
              <a:rPr lang="en-US" dirty="0"/>
              <a:t>Network Interface card (NIC)</a:t>
            </a:r>
          </a:p>
          <a:p>
            <a:pPr lvl="0"/>
            <a:r>
              <a:rPr lang="en-US" dirty="0"/>
              <a:t>The hub</a:t>
            </a:r>
          </a:p>
          <a:p>
            <a:pPr lvl="0"/>
            <a:r>
              <a:rPr lang="en-US" dirty="0" smtClean="0"/>
              <a:t>The repeaters</a:t>
            </a:r>
          </a:p>
          <a:p>
            <a:pPr lvl="0"/>
            <a:r>
              <a:rPr lang="en-US" dirty="0" smtClean="0"/>
              <a:t>The switch</a:t>
            </a:r>
            <a:endParaRPr lang="en-US" dirty="0"/>
          </a:p>
          <a:p>
            <a:pPr lvl="0"/>
            <a:r>
              <a:rPr lang="en-US" dirty="0"/>
              <a:t>The bridge</a:t>
            </a:r>
          </a:p>
          <a:p>
            <a:pPr lvl="0"/>
            <a:r>
              <a:rPr lang="en-US" dirty="0"/>
              <a:t>Transceivers</a:t>
            </a:r>
          </a:p>
          <a:p>
            <a:pPr lvl="0"/>
            <a:r>
              <a:rPr lang="en-US" dirty="0"/>
              <a:t>Wireless access points</a:t>
            </a:r>
          </a:p>
          <a:p>
            <a:pPr lvl="0"/>
            <a:r>
              <a:rPr lang="en-US" dirty="0"/>
              <a:t>The router</a:t>
            </a:r>
          </a:p>
          <a:p>
            <a:pPr lvl="0"/>
            <a:r>
              <a:rPr lang="en-US" dirty="0"/>
              <a:t>The gateway</a:t>
            </a:r>
          </a:p>
          <a:p>
            <a:endParaRPr lang="en-US" dirty="0"/>
          </a:p>
        </p:txBody>
      </p:sp>
    </p:spTree>
    <p:extLst>
      <p:ext uri="{BB962C8B-B14F-4D97-AF65-F5344CB8AC3E}">
        <p14:creationId xmlns:p14="http://schemas.microsoft.com/office/powerpoint/2010/main" val="4270961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Gateway</a:t>
            </a:r>
            <a:endParaRPr lang="en-US" dirty="0"/>
          </a:p>
        </p:txBody>
      </p:sp>
      <p:sp>
        <p:nvSpPr>
          <p:cNvPr id="3" name="Content Placeholder 2"/>
          <p:cNvSpPr>
            <a:spLocks noGrp="1"/>
          </p:cNvSpPr>
          <p:nvPr>
            <p:ph idx="1"/>
          </p:nvPr>
        </p:nvSpPr>
        <p:spPr/>
        <p:txBody>
          <a:bodyPr>
            <a:normAutofit lnSpcReduction="10000"/>
          </a:bodyPr>
          <a:lstStyle/>
          <a:p>
            <a:pPr algn="just"/>
            <a:r>
              <a:rPr lang="en-US" dirty="0"/>
              <a:t> </a:t>
            </a:r>
            <a:r>
              <a:rPr lang="en-US" dirty="0" smtClean="0"/>
              <a:t>A </a:t>
            </a:r>
            <a:r>
              <a:rPr lang="en-US" dirty="0"/>
              <a:t>gateway, as the name suggests, is a passage to connect two networks together that may work upon different networking models. They basically work as the messenger agents that take data from one system, interpret it, and transfer it to another system. Gateways are also called protocol converters and can operate at any network layer. Gateways are generally more complex than switch or router.</a:t>
            </a:r>
          </a:p>
          <a:p>
            <a:endParaRPr lang="en-US" dirty="0"/>
          </a:p>
        </p:txBody>
      </p:sp>
    </p:spTree>
    <p:extLst>
      <p:ext uri="{BB962C8B-B14F-4D97-AF65-F5344CB8AC3E}">
        <p14:creationId xmlns:p14="http://schemas.microsoft.com/office/powerpoint/2010/main" val="2695400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Contd..</a:t>
            </a:r>
            <a:endParaRPr lang="en-US" dirty="0"/>
          </a:p>
        </p:txBody>
      </p:sp>
      <p:sp>
        <p:nvSpPr>
          <p:cNvPr id="3" name="Content Placeholder 2"/>
          <p:cNvSpPr>
            <a:spLocks noGrp="1"/>
          </p:cNvSpPr>
          <p:nvPr>
            <p:ph idx="1"/>
          </p:nvPr>
        </p:nvSpPr>
        <p:spPr/>
        <p:txBody>
          <a:bodyPr/>
          <a:lstStyle/>
          <a:p>
            <a:pPr algn="just"/>
            <a:r>
              <a:rPr lang="en-US" dirty="0"/>
              <a:t>Gateways are the most complex devices with respect to the functionality. They typically work at the upper most layers of OSI model. A gateway is used to connect two different environments, such as a Frame-Relay network and an X.25 network. </a:t>
            </a:r>
          </a:p>
        </p:txBody>
      </p:sp>
    </p:spTree>
    <p:extLst>
      <p:ext uri="{BB962C8B-B14F-4D97-AF65-F5344CB8AC3E}">
        <p14:creationId xmlns:p14="http://schemas.microsoft.com/office/powerpoint/2010/main" val="2120641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Wireless Access Points (WAP)</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 A wireless access point allows mobile users to connect to a central network node without using any wires . Wireless connectivity is useful for mobile workstations, since there is no wiring involved. The wireless access standards are broadly divided into 802.11a, 802.11b, and 802.11g. 802.11g is most popular among these due to high bandwidth that it provides, and the availability of hardware. A commercially available wireless access point is shown in the figure below.</a:t>
            </a:r>
          </a:p>
          <a:p>
            <a:endParaRPr lang="en-US" dirty="0"/>
          </a:p>
        </p:txBody>
      </p:sp>
    </p:spTree>
    <p:extLst>
      <p:ext uri="{BB962C8B-B14F-4D97-AF65-F5344CB8AC3E}">
        <p14:creationId xmlns:p14="http://schemas.microsoft.com/office/powerpoint/2010/main" val="3520447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plus tutorial images"/>
          <p:cNvPicPr/>
          <p:nvPr/>
        </p:nvPicPr>
        <p:blipFill>
          <a:blip r:embed="rId2">
            <a:extLst>
              <a:ext uri="{28A0092B-C50C-407E-A947-70E740481C1C}">
                <a14:useLocalDpi xmlns:a14="http://schemas.microsoft.com/office/drawing/2010/main" val="0"/>
              </a:ext>
            </a:extLst>
          </a:blip>
          <a:srcRect/>
          <a:stretch>
            <a:fillRect/>
          </a:stretch>
        </p:blipFill>
        <p:spPr bwMode="auto">
          <a:xfrm>
            <a:off x="1435608" y="1417638"/>
            <a:ext cx="7498080" cy="4830762"/>
          </a:xfrm>
          <a:prstGeom prst="rect">
            <a:avLst/>
          </a:prstGeom>
          <a:noFill/>
          <a:ln>
            <a:noFill/>
          </a:ln>
        </p:spPr>
      </p:pic>
    </p:spTree>
    <p:extLst>
      <p:ext uri="{BB962C8B-B14F-4D97-AF65-F5344CB8AC3E}">
        <p14:creationId xmlns:p14="http://schemas.microsoft.com/office/powerpoint/2010/main" val="1318342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WAN devices</a:t>
            </a:r>
            <a:endParaRPr lang="en-US" dirty="0"/>
          </a:p>
        </p:txBody>
      </p:sp>
      <p:sp>
        <p:nvSpPr>
          <p:cNvPr id="3" name="Content Placeholder 2"/>
          <p:cNvSpPr>
            <a:spLocks noGrp="1"/>
          </p:cNvSpPr>
          <p:nvPr>
            <p:ph idx="1"/>
          </p:nvPr>
        </p:nvSpPr>
        <p:spPr/>
        <p:txBody>
          <a:bodyPr/>
          <a:lstStyle/>
          <a:p>
            <a:pPr marL="82296" indent="0" algn="just">
              <a:buNone/>
            </a:pPr>
            <a:r>
              <a:rPr lang="en-US" dirty="0" smtClean="0"/>
              <a:t>Other </a:t>
            </a:r>
            <a:r>
              <a:rPr lang="en-US" dirty="0"/>
              <a:t>network connectivity devices that may be not directly participating in moving network data are:</a:t>
            </a:r>
          </a:p>
          <a:p>
            <a:pPr lvl="0"/>
            <a:r>
              <a:rPr lang="en-US" dirty="0"/>
              <a:t>Modems</a:t>
            </a:r>
          </a:p>
          <a:p>
            <a:pPr lvl="0"/>
            <a:r>
              <a:rPr lang="en-US" dirty="0"/>
              <a:t>ISDN terminal adapters</a:t>
            </a:r>
          </a:p>
          <a:p>
            <a:pPr lvl="0"/>
            <a:r>
              <a:rPr lang="en-US" dirty="0"/>
              <a:t>CSU/DSU</a:t>
            </a:r>
          </a:p>
          <a:p>
            <a:endParaRPr lang="en-US" dirty="0"/>
          </a:p>
        </p:txBody>
      </p:sp>
    </p:spTree>
    <p:extLst>
      <p:ext uri="{BB962C8B-B14F-4D97-AF65-F5344CB8AC3E}">
        <p14:creationId xmlns:p14="http://schemas.microsoft.com/office/powerpoint/2010/main" val="1029677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Modems</a:t>
            </a:r>
            <a:endParaRPr lang="en-US" dirty="0"/>
          </a:p>
        </p:txBody>
      </p:sp>
      <p:sp>
        <p:nvSpPr>
          <p:cNvPr id="3" name="Content Placeholder 2"/>
          <p:cNvSpPr>
            <a:spLocks noGrp="1"/>
          </p:cNvSpPr>
          <p:nvPr>
            <p:ph idx="1"/>
          </p:nvPr>
        </p:nvSpPr>
        <p:spPr/>
        <p:txBody>
          <a:bodyPr/>
          <a:lstStyle/>
          <a:p>
            <a:pPr marL="82296" indent="0" algn="just">
              <a:buNone/>
            </a:pPr>
            <a:r>
              <a:rPr lang="en-US" dirty="0" smtClean="0"/>
              <a:t>The </a:t>
            </a:r>
            <a:r>
              <a:rPr lang="en-US" dirty="0"/>
              <a:t>Term Modem is the acronym of Modulator/</a:t>
            </a:r>
            <a:r>
              <a:rPr lang="en-US" dirty="0" smtClean="0"/>
              <a:t>De-Modulator</a:t>
            </a:r>
            <a:r>
              <a:rPr lang="en-US" dirty="0"/>
              <a:t>. There are several types of modems. These include</a:t>
            </a:r>
            <a:r>
              <a:rPr lang="en-US" dirty="0" smtClean="0"/>
              <a:t>:</a:t>
            </a:r>
          </a:p>
          <a:p>
            <a:pPr marL="82296" indent="0" algn="just">
              <a:buNone/>
            </a:pPr>
            <a:endParaRPr lang="en-US" dirty="0"/>
          </a:p>
          <a:p>
            <a:pPr algn="just"/>
            <a:r>
              <a:rPr lang="en-US" dirty="0"/>
              <a:t>1. Dial-up Analog Modem</a:t>
            </a:r>
          </a:p>
          <a:p>
            <a:pPr algn="just"/>
            <a:r>
              <a:rPr lang="en-US" dirty="0"/>
              <a:t>2. Broadband Modem</a:t>
            </a:r>
          </a:p>
          <a:p>
            <a:endParaRPr lang="en-US" dirty="0"/>
          </a:p>
        </p:txBody>
      </p:sp>
    </p:spTree>
    <p:extLst>
      <p:ext uri="{BB962C8B-B14F-4D97-AF65-F5344CB8AC3E}">
        <p14:creationId xmlns:p14="http://schemas.microsoft.com/office/powerpoint/2010/main" val="1247167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a:t>Analog modems are widely used to connect to the Internet using normal telephone lines. These modems use the same frequencies used for voice transmission. Therefore, you can not make a call or receive a call (voice call) when using this modem to connect to the Internet.</a:t>
            </a:r>
          </a:p>
          <a:p>
            <a:r>
              <a:rPr lang="en-US" dirty="0"/>
              <a:t>Broadband modems use a different technology to connect to the central office. They do not use the voice frequencies to communicate over the telephone wire. As a result, you can make or receive voice call when using broadband modem. Another advantage using broadband modem is speed. Speeds of several megabits per second are typical using broadband modems, where as it is limited to 56 kbps (or so) when using analog modems.</a:t>
            </a:r>
          </a:p>
          <a:p>
            <a:endParaRPr lang="en-US" dirty="0"/>
          </a:p>
        </p:txBody>
      </p:sp>
    </p:spTree>
    <p:extLst>
      <p:ext uri="{BB962C8B-B14F-4D97-AF65-F5344CB8AC3E}">
        <p14:creationId xmlns:p14="http://schemas.microsoft.com/office/powerpoint/2010/main" val="2432772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Modem</a:t>
            </a:r>
            <a:endParaRPr lang="en-US" dirty="0"/>
          </a:p>
        </p:txBody>
      </p:sp>
      <p:sp>
        <p:nvSpPr>
          <p:cNvPr id="3" name="Content Placeholder 2"/>
          <p:cNvSpPr>
            <a:spLocks noGrp="1"/>
          </p:cNvSpPr>
          <p:nvPr>
            <p:ph idx="1"/>
          </p:nvPr>
        </p:nvSpPr>
        <p:spPr/>
        <p:txBody>
          <a:bodyPr/>
          <a:lstStyle/>
          <a:p>
            <a:pPr marL="82296" indent="0">
              <a:buNone/>
            </a:pPr>
            <a:r>
              <a:rPr lang="en-US" dirty="0" smtClean="0"/>
              <a:t>Front panel			Back panel</a:t>
            </a:r>
            <a:endParaRPr lang="en-US" dirty="0"/>
          </a:p>
        </p:txBody>
      </p:sp>
      <p:pic>
        <p:nvPicPr>
          <p:cNvPr id="4" name="Picture 3" descr="plus tutorial images"/>
          <p:cNvPicPr/>
          <p:nvPr/>
        </p:nvPicPr>
        <p:blipFill>
          <a:blip r:embed="rId2">
            <a:extLst>
              <a:ext uri="{28A0092B-C50C-407E-A947-70E740481C1C}">
                <a14:useLocalDpi xmlns:a14="http://schemas.microsoft.com/office/drawing/2010/main" val="0"/>
              </a:ext>
            </a:extLst>
          </a:blip>
          <a:srcRect/>
          <a:stretch>
            <a:fillRect/>
          </a:stretch>
        </p:blipFill>
        <p:spPr bwMode="auto">
          <a:xfrm>
            <a:off x="1435608" y="3189940"/>
            <a:ext cx="3302000" cy="2794000"/>
          </a:xfrm>
          <a:prstGeom prst="rect">
            <a:avLst/>
          </a:prstGeom>
          <a:noFill/>
          <a:ln>
            <a:noFill/>
          </a:ln>
        </p:spPr>
      </p:pic>
      <p:pic>
        <p:nvPicPr>
          <p:cNvPr id="5" name="Picture 4" descr="plus tutorial images"/>
          <p:cNvPicPr/>
          <p:nvPr/>
        </p:nvPicPr>
        <p:blipFill>
          <a:blip r:embed="rId3">
            <a:extLst>
              <a:ext uri="{28A0092B-C50C-407E-A947-70E740481C1C}">
                <a14:useLocalDpi xmlns:a14="http://schemas.microsoft.com/office/drawing/2010/main" val="0"/>
              </a:ext>
            </a:extLst>
          </a:blip>
          <a:srcRect/>
          <a:stretch>
            <a:fillRect/>
          </a:stretch>
        </p:blipFill>
        <p:spPr bwMode="auto">
          <a:xfrm>
            <a:off x="5477581" y="3278550"/>
            <a:ext cx="3149600" cy="2133600"/>
          </a:xfrm>
          <a:prstGeom prst="rect">
            <a:avLst/>
          </a:prstGeom>
          <a:noFill/>
          <a:ln>
            <a:noFill/>
          </a:ln>
        </p:spPr>
      </p:pic>
    </p:spTree>
    <p:extLst>
      <p:ext uri="{BB962C8B-B14F-4D97-AF65-F5344CB8AC3E}">
        <p14:creationId xmlns:p14="http://schemas.microsoft.com/office/powerpoint/2010/main" val="2390348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ISDN terminal </a:t>
            </a:r>
            <a:r>
              <a:rPr lang="en-US" b="1" dirty="0" smtClean="0"/>
              <a:t>adapters:</a:t>
            </a:r>
            <a:endParaRPr lang="en-US" dirty="0"/>
          </a:p>
        </p:txBody>
      </p:sp>
      <p:sp>
        <p:nvSpPr>
          <p:cNvPr id="3" name="Content Placeholder 2"/>
          <p:cNvSpPr>
            <a:spLocks noGrp="1"/>
          </p:cNvSpPr>
          <p:nvPr>
            <p:ph idx="1"/>
          </p:nvPr>
        </p:nvSpPr>
        <p:spPr/>
        <p:txBody>
          <a:bodyPr/>
          <a:lstStyle/>
          <a:p>
            <a:pPr algn="just"/>
            <a:r>
              <a:rPr lang="en-US" dirty="0" smtClean="0"/>
              <a:t>It is </a:t>
            </a:r>
            <a:r>
              <a:rPr lang="en-US" dirty="0"/>
              <a:t>short </a:t>
            </a:r>
            <a:r>
              <a:rPr lang="en-US" dirty="0" smtClean="0"/>
              <a:t>form for </a:t>
            </a:r>
            <a:r>
              <a:rPr lang="en-US" dirty="0"/>
              <a:t>Integrated Service Digital Network (ISDN). It delivers digital services over conventional telephone wires. You can connect your phone to an ISDN line using a terminal adapter (TA). An ISDN modem provides higher speeds compared to analog modems, but far less speed when compared to broadband modems.</a:t>
            </a:r>
          </a:p>
          <a:p>
            <a:endParaRPr lang="en-US" dirty="0"/>
          </a:p>
        </p:txBody>
      </p:sp>
    </p:spTree>
    <p:extLst>
      <p:ext uri="{BB962C8B-B14F-4D97-AF65-F5344CB8AC3E}">
        <p14:creationId xmlns:p14="http://schemas.microsoft.com/office/powerpoint/2010/main" val="1671199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ROUTING PROTOCOLS</a:t>
            </a:r>
            <a:endParaRPr lang="en-US" b="1" dirty="0"/>
          </a:p>
        </p:txBody>
      </p:sp>
      <p:sp>
        <p:nvSpPr>
          <p:cNvPr id="3" name="Content Placeholder 2"/>
          <p:cNvSpPr>
            <a:spLocks noGrp="1"/>
          </p:cNvSpPr>
          <p:nvPr>
            <p:ph idx="1"/>
          </p:nvPr>
        </p:nvSpPr>
        <p:spPr/>
        <p:txBody>
          <a:bodyPr>
            <a:normAutofit fontScale="85000" lnSpcReduction="20000"/>
          </a:bodyPr>
          <a:lstStyle/>
          <a:p>
            <a:pPr marL="355600" marR="5080" indent="-342900" algn="just">
              <a:lnSpc>
                <a:spcPct val="80000"/>
              </a:lnSpc>
              <a:spcBef>
                <a:spcPts val="820"/>
              </a:spcBef>
              <a:buFont typeface="Arial"/>
              <a:buChar char="•"/>
              <a:tabLst>
                <a:tab pos="354965" algn="l"/>
                <a:tab pos="355600" algn="l"/>
              </a:tabLst>
            </a:pPr>
            <a:r>
              <a:rPr lang="en-US" sz="3500" spc="-15" dirty="0">
                <a:solidFill>
                  <a:srgbClr val="000000"/>
                </a:solidFill>
                <a:latin typeface="+mj-lt"/>
                <a:cs typeface="Carlito"/>
              </a:rPr>
              <a:t>Routing protocols are </a:t>
            </a:r>
            <a:r>
              <a:rPr lang="en-US" sz="3500" dirty="0">
                <a:solidFill>
                  <a:srgbClr val="000000"/>
                </a:solidFill>
                <a:latin typeface="+mj-lt"/>
                <a:cs typeface="Carlito"/>
              </a:rPr>
              <a:t>the </a:t>
            </a:r>
            <a:r>
              <a:rPr lang="en-US" sz="3500" spc="-10" dirty="0">
                <a:solidFill>
                  <a:srgbClr val="000000"/>
                </a:solidFill>
                <a:latin typeface="+mj-lt"/>
                <a:cs typeface="Carlito"/>
              </a:rPr>
              <a:t>set </a:t>
            </a:r>
            <a:r>
              <a:rPr lang="en-US" sz="3500" spc="-5" dirty="0">
                <a:solidFill>
                  <a:srgbClr val="000000"/>
                </a:solidFill>
                <a:latin typeface="+mj-lt"/>
                <a:cs typeface="Carlito"/>
              </a:rPr>
              <a:t>of </a:t>
            </a:r>
            <a:r>
              <a:rPr lang="en-US" sz="3500" spc="-10" dirty="0">
                <a:solidFill>
                  <a:srgbClr val="000000"/>
                </a:solidFill>
                <a:latin typeface="+mj-lt"/>
                <a:cs typeface="Carlito"/>
              </a:rPr>
              <a:t>rules </a:t>
            </a:r>
            <a:r>
              <a:rPr lang="en-US" sz="3500" spc="-5" dirty="0">
                <a:solidFill>
                  <a:srgbClr val="000000"/>
                </a:solidFill>
                <a:latin typeface="+mj-lt"/>
                <a:cs typeface="Carlito"/>
              </a:rPr>
              <a:t>used </a:t>
            </a:r>
            <a:r>
              <a:rPr lang="en-US" sz="3500" spc="-15" dirty="0">
                <a:solidFill>
                  <a:srgbClr val="000000"/>
                </a:solidFill>
                <a:latin typeface="+mj-lt"/>
                <a:cs typeface="Carlito"/>
              </a:rPr>
              <a:t>by </a:t>
            </a:r>
            <a:r>
              <a:rPr lang="en-US" sz="3500" dirty="0">
                <a:solidFill>
                  <a:srgbClr val="000000"/>
                </a:solidFill>
                <a:latin typeface="+mj-lt"/>
                <a:cs typeface="Carlito"/>
              </a:rPr>
              <a:t>the  </a:t>
            </a:r>
            <a:r>
              <a:rPr lang="en-US" sz="3500" spc="-25" dirty="0">
                <a:solidFill>
                  <a:srgbClr val="000000"/>
                </a:solidFill>
                <a:latin typeface="+mj-lt"/>
                <a:cs typeface="Carlito"/>
              </a:rPr>
              <a:t>routers </a:t>
            </a:r>
            <a:r>
              <a:rPr lang="en-US" sz="3500" spc="-15" dirty="0">
                <a:solidFill>
                  <a:srgbClr val="000000"/>
                </a:solidFill>
                <a:latin typeface="+mj-lt"/>
                <a:cs typeface="Carlito"/>
              </a:rPr>
              <a:t>to communicate </a:t>
            </a:r>
            <a:r>
              <a:rPr lang="en-US" sz="3500" spc="-10" dirty="0">
                <a:solidFill>
                  <a:srgbClr val="000000"/>
                </a:solidFill>
                <a:latin typeface="+mj-lt"/>
                <a:cs typeface="Carlito"/>
              </a:rPr>
              <a:t>between </a:t>
            </a:r>
            <a:r>
              <a:rPr lang="en-US" sz="3500" spc="-15" dirty="0">
                <a:solidFill>
                  <a:srgbClr val="000000"/>
                </a:solidFill>
                <a:latin typeface="+mj-lt"/>
                <a:cs typeface="Carlito"/>
              </a:rPr>
              <a:t>source </a:t>
            </a:r>
            <a:r>
              <a:rPr lang="en-US" sz="3500" dirty="0">
                <a:solidFill>
                  <a:srgbClr val="000000"/>
                </a:solidFill>
                <a:latin typeface="+mj-lt"/>
                <a:cs typeface="Carlito"/>
              </a:rPr>
              <a:t>&amp; </a:t>
            </a:r>
            <a:r>
              <a:rPr lang="en-US" sz="3500" spc="-10" dirty="0">
                <a:solidFill>
                  <a:srgbClr val="000000"/>
                </a:solidFill>
                <a:latin typeface="+mj-lt"/>
                <a:cs typeface="Carlito"/>
              </a:rPr>
              <a:t>destination.  </a:t>
            </a:r>
            <a:r>
              <a:rPr lang="en-US" sz="3500" spc="-15" dirty="0">
                <a:solidFill>
                  <a:srgbClr val="000000"/>
                </a:solidFill>
                <a:latin typeface="+mj-lt"/>
                <a:cs typeface="Carlito"/>
              </a:rPr>
              <a:t>They </a:t>
            </a:r>
            <a:r>
              <a:rPr lang="en-US" sz="3500" spc="-5" dirty="0">
                <a:solidFill>
                  <a:srgbClr val="000000"/>
                </a:solidFill>
                <a:latin typeface="+mj-lt"/>
                <a:cs typeface="Carlito"/>
              </a:rPr>
              <a:t>do not </a:t>
            </a:r>
            <a:r>
              <a:rPr lang="en-US" sz="3500" spc="-10" dirty="0">
                <a:solidFill>
                  <a:srgbClr val="000000"/>
                </a:solidFill>
                <a:latin typeface="+mj-lt"/>
                <a:cs typeface="Carlito"/>
              </a:rPr>
              <a:t>move </a:t>
            </a:r>
            <a:r>
              <a:rPr lang="en-US" sz="3500" dirty="0">
                <a:solidFill>
                  <a:srgbClr val="000000"/>
                </a:solidFill>
                <a:latin typeface="+mj-lt"/>
                <a:cs typeface="Carlito"/>
              </a:rPr>
              <a:t>the </a:t>
            </a:r>
            <a:r>
              <a:rPr lang="en-US" sz="3500" spc="-15" dirty="0">
                <a:solidFill>
                  <a:srgbClr val="000000"/>
                </a:solidFill>
                <a:latin typeface="+mj-lt"/>
                <a:cs typeface="Carlito"/>
              </a:rPr>
              <a:t>information source to  </a:t>
            </a:r>
            <a:r>
              <a:rPr lang="en-US" sz="3500" spc="-10" dirty="0">
                <a:solidFill>
                  <a:srgbClr val="000000"/>
                </a:solidFill>
                <a:latin typeface="+mj-lt"/>
                <a:cs typeface="Carlito"/>
              </a:rPr>
              <a:t>destination </a:t>
            </a:r>
            <a:r>
              <a:rPr lang="en-US" sz="3500" spc="-5" dirty="0">
                <a:solidFill>
                  <a:srgbClr val="000000"/>
                </a:solidFill>
                <a:latin typeface="+mj-lt"/>
                <a:cs typeface="Carlito"/>
              </a:rPr>
              <a:t>only </a:t>
            </a:r>
            <a:r>
              <a:rPr lang="en-US" sz="3500" spc="-15" dirty="0">
                <a:solidFill>
                  <a:srgbClr val="000000"/>
                </a:solidFill>
                <a:latin typeface="+mj-lt"/>
                <a:cs typeface="Carlito"/>
              </a:rPr>
              <a:t>update </a:t>
            </a:r>
            <a:r>
              <a:rPr lang="en-US" sz="3500" dirty="0">
                <a:solidFill>
                  <a:srgbClr val="000000"/>
                </a:solidFill>
                <a:latin typeface="+mj-lt"/>
                <a:cs typeface="Carlito"/>
              </a:rPr>
              <a:t>the </a:t>
            </a:r>
            <a:r>
              <a:rPr lang="en-US" sz="3500" spc="-15" dirty="0">
                <a:solidFill>
                  <a:srgbClr val="000000"/>
                </a:solidFill>
                <a:latin typeface="+mj-lt"/>
                <a:cs typeface="Carlito"/>
              </a:rPr>
              <a:t>routing</a:t>
            </a:r>
            <a:r>
              <a:rPr lang="en-US" sz="3500" spc="-25" dirty="0">
                <a:solidFill>
                  <a:srgbClr val="000000"/>
                </a:solidFill>
                <a:latin typeface="+mj-lt"/>
                <a:cs typeface="Carlito"/>
              </a:rPr>
              <a:t> </a:t>
            </a:r>
            <a:r>
              <a:rPr lang="en-US" sz="3500" spc="-10" dirty="0">
                <a:solidFill>
                  <a:srgbClr val="000000"/>
                </a:solidFill>
                <a:latin typeface="+mj-lt"/>
                <a:cs typeface="Carlito"/>
              </a:rPr>
              <a:t>table.</a:t>
            </a:r>
            <a:endParaRPr lang="en-US" sz="3500" dirty="0">
              <a:solidFill>
                <a:srgbClr val="000000"/>
              </a:solidFill>
              <a:latin typeface="+mj-lt"/>
              <a:cs typeface="Carlito"/>
            </a:endParaRPr>
          </a:p>
          <a:p>
            <a:pPr marL="355600" marR="86360" indent="-342900" algn="just">
              <a:lnSpc>
                <a:spcPts val="2880"/>
              </a:lnSpc>
              <a:spcBef>
                <a:spcPts val="695"/>
              </a:spcBef>
              <a:buFont typeface="Arial"/>
              <a:buChar char="•"/>
              <a:tabLst>
                <a:tab pos="354965" algn="l"/>
                <a:tab pos="355600" algn="l"/>
              </a:tabLst>
            </a:pPr>
            <a:r>
              <a:rPr lang="en-US" sz="3500" spc="-15" dirty="0">
                <a:solidFill>
                  <a:srgbClr val="000000"/>
                </a:solidFill>
                <a:latin typeface="+mj-lt"/>
                <a:cs typeface="Carlito"/>
              </a:rPr>
              <a:t>Each protocol </a:t>
            </a:r>
            <a:r>
              <a:rPr lang="en-US" sz="3500" spc="-5" dirty="0">
                <a:solidFill>
                  <a:srgbClr val="000000"/>
                </a:solidFill>
                <a:latin typeface="+mj-lt"/>
                <a:cs typeface="Carlito"/>
              </a:rPr>
              <a:t>has </a:t>
            </a:r>
            <a:r>
              <a:rPr lang="en-US" sz="3500" dirty="0">
                <a:solidFill>
                  <a:srgbClr val="000000"/>
                </a:solidFill>
                <a:latin typeface="+mj-lt"/>
                <a:cs typeface="Carlito"/>
              </a:rPr>
              <a:t>its </a:t>
            </a:r>
            <a:r>
              <a:rPr lang="en-US" sz="3500" spc="-5" dirty="0">
                <a:solidFill>
                  <a:srgbClr val="000000"/>
                </a:solidFill>
                <a:latin typeface="+mj-lt"/>
                <a:cs typeface="Carlito"/>
              </a:rPr>
              <a:t>own </a:t>
            </a:r>
            <a:r>
              <a:rPr lang="en-US" sz="3500" spc="-10" dirty="0">
                <a:solidFill>
                  <a:srgbClr val="000000"/>
                </a:solidFill>
                <a:latin typeface="+mj-lt"/>
                <a:cs typeface="Carlito"/>
              </a:rPr>
              <a:t>algorithm to </a:t>
            </a:r>
            <a:r>
              <a:rPr lang="en-US" sz="3500" dirty="0">
                <a:solidFill>
                  <a:srgbClr val="000000"/>
                </a:solidFill>
                <a:latin typeface="+mj-lt"/>
                <a:cs typeface="Carlito"/>
              </a:rPr>
              <a:t>choose the </a:t>
            </a:r>
            <a:r>
              <a:rPr lang="en-US" sz="3500" spc="-15" dirty="0">
                <a:solidFill>
                  <a:srgbClr val="000000"/>
                </a:solidFill>
                <a:latin typeface="+mj-lt"/>
                <a:cs typeface="Carlito"/>
              </a:rPr>
              <a:t>best  </a:t>
            </a:r>
            <a:r>
              <a:rPr lang="en-US" sz="3500" spc="-10" dirty="0">
                <a:solidFill>
                  <a:srgbClr val="000000"/>
                </a:solidFill>
                <a:latin typeface="+mj-lt"/>
                <a:cs typeface="Carlito"/>
              </a:rPr>
              <a:t>path</a:t>
            </a:r>
            <a:r>
              <a:rPr lang="en-US" sz="3500" spc="-10" dirty="0" smtClean="0">
                <a:solidFill>
                  <a:srgbClr val="000000"/>
                </a:solidFill>
                <a:latin typeface="+mj-lt"/>
                <a:cs typeface="Carlito"/>
              </a:rPr>
              <a:t>.</a:t>
            </a:r>
            <a:endParaRPr lang="en-US" sz="3500" dirty="0">
              <a:solidFill>
                <a:srgbClr val="000000"/>
              </a:solidFill>
              <a:latin typeface="+mj-lt"/>
              <a:cs typeface="Carlito"/>
            </a:endParaRPr>
          </a:p>
          <a:p>
            <a:pPr marL="355600" indent="-342900" algn="just">
              <a:buFont typeface="Arial"/>
              <a:buChar char="•"/>
              <a:tabLst>
                <a:tab pos="354965" algn="l"/>
                <a:tab pos="355600" algn="l"/>
              </a:tabLst>
            </a:pPr>
            <a:r>
              <a:rPr lang="en-US" sz="3500" spc="-5" dirty="0">
                <a:solidFill>
                  <a:srgbClr val="000000"/>
                </a:solidFill>
                <a:latin typeface="+mj-lt"/>
                <a:cs typeface="Carlito"/>
              </a:rPr>
              <a:t>The metrics </a:t>
            </a:r>
            <a:r>
              <a:rPr lang="en-US" sz="3500" spc="-10" dirty="0">
                <a:solidFill>
                  <a:srgbClr val="000000"/>
                </a:solidFill>
                <a:latin typeface="+mj-lt"/>
                <a:cs typeface="Carlito"/>
              </a:rPr>
              <a:t>by </a:t>
            </a:r>
            <a:r>
              <a:rPr lang="en-US" sz="3500" spc="-15" dirty="0">
                <a:solidFill>
                  <a:srgbClr val="000000"/>
                </a:solidFill>
                <a:latin typeface="+mj-lt"/>
                <a:cs typeface="Carlito"/>
              </a:rPr>
              <a:t>routing</a:t>
            </a:r>
            <a:r>
              <a:rPr lang="en-US" sz="3500" spc="-25" dirty="0">
                <a:solidFill>
                  <a:srgbClr val="000000"/>
                </a:solidFill>
                <a:latin typeface="+mj-lt"/>
                <a:cs typeface="Carlito"/>
              </a:rPr>
              <a:t> </a:t>
            </a:r>
            <a:r>
              <a:rPr lang="en-US" sz="3500" spc="-10" dirty="0">
                <a:solidFill>
                  <a:srgbClr val="000000"/>
                </a:solidFill>
                <a:latin typeface="+mj-lt"/>
                <a:cs typeface="Carlito"/>
              </a:rPr>
              <a:t>protocols:-</a:t>
            </a:r>
            <a:endParaRPr lang="en-US" sz="3500" dirty="0">
              <a:solidFill>
                <a:srgbClr val="000000"/>
              </a:solidFill>
              <a:latin typeface="+mj-lt"/>
              <a:cs typeface="Carlito"/>
            </a:endParaRPr>
          </a:p>
          <a:p>
            <a:pPr marL="1155700" marR="71755" lvl="1" indent="-228600" algn="just">
              <a:lnSpc>
                <a:spcPct val="80000"/>
              </a:lnSpc>
              <a:spcBef>
                <a:spcPts val="680"/>
              </a:spcBef>
              <a:buFont typeface="Arial"/>
              <a:buChar char="•"/>
              <a:tabLst>
                <a:tab pos="1156335" algn="l"/>
              </a:tabLst>
            </a:pPr>
            <a:r>
              <a:rPr lang="en-US" sz="3500" spc="-5" dirty="0">
                <a:solidFill>
                  <a:srgbClr val="000000"/>
                </a:solidFill>
                <a:latin typeface="+mj-lt"/>
                <a:cs typeface="Carlito"/>
              </a:rPr>
              <a:t>Number of </a:t>
            </a:r>
            <a:r>
              <a:rPr lang="en-US" sz="3500" spc="-10" dirty="0">
                <a:solidFill>
                  <a:srgbClr val="000000"/>
                </a:solidFill>
                <a:latin typeface="+mj-lt"/>
                <a:cs typeface="Carlito"/>
              </a:rPr>
              <a:t>network </a:t>
            </a:r>
            <a:r>
              <a:rPr lang="en-US" sz="3500" spc="-25" dirty="0">
                <a:solidFill>
                  <a:srgbClr val="000000"/>
                </a:solidFill>
                <a:latin typeface="+mj-lt"/>
                <a:cs typeface="Carlito"/>
              </a:rPr>
              <a:t>layer </a:t>
            </a:r>
            <a:r>
              <a:rPr lang="en-US" sz="3500" spc="-10" dirty="0">
                <a:solidFill>
                  <a:srgbClr val="000000"/>
                </a:solidFill>
                <a:latin typeface="+mj-lt"/>
                <a:cs typeface="Carlito"/>
              </a:rPr>
              <a:t>devices </a:t>
            </a:r>
            <a:r>
              <a:rPr lang="en-US" sz="3500" spc="-5" dirty="0">
                <a:solidFill>
                  <a:srgbClr val="000000"/>
                </a:solidFill>
                <a:latin typeface="+mj-lt"/>
                <a:cs typeface="Carlito"/>
              </a:rPr>
              <a:t>along with the </a:t>
            </a:r>
            <a:r>
              <a:rPr lang="en-US" sz="3500" spc="-10" dirty="0">
                <a:solidFill>
                  <a:srgbClr val="000000"/>
                </a:solidFill>
                <a:latin typeface="+mj-lt"/>
                <a:cs typeface="Carlito"/>
              </a:rPr>
              <a:t>path  (hop</a:t>
            </a:r>
            <a:r>
              <a:rPr lang="en-US" sz="3500" spc="15" dirty="0">
                <a:solidFill>
                  <a:srgbClr val="000000"/>
                </a:solidFill>
                <a:latin typeface="+mj-lt"/>
                <a:cs typeface="Carlito"/>
              </a:rPr>
              <a:t> </a:t>
            </a:r>
            <a:r>
              <a:rPr lang="en-US" sz="3500" spc="-15" dirty="0">
                <a:solidFill>
                  <a:srgbClr val="000000"/>
                </a:solidFill>
                <a:latin typeface="+mj-lt"/>
                <a:cs typeface="Carlito"/>
              </a:rPr>
              <a:t>count)</a:t>
            </a:r>
            <a:endParaRPr lang="en-US" sz="3500" dirty="0">
              <a:solidFill>
                <a:srgbClr val="000000"/>
              </a:solidFill>
              <a:latin typeface="+mj-lt"/>
              <a:cs typeface="Carlito"/>
            </a:endParaRPr>
          </a:p>
          <a:p>
            <a:pPr marL="1155700" lvl="1" indent="-229235" algn="just">
              <a:buFont typeface="Arial"/>
              <a:buChar char="•"/>
              <a:tabLst>
                <a:tab pos="1156335" algn="l"/>
              </a:tabLst>
            </a:pPr>
            <a:r>
              <a:rPr lang="en-US" sz="3500" spc="-5" dirty="0">
                <a:solidFill>
                  <a:srgbClr val="000000"/>
                </a:solidFill>
                <a:latin typeface="+mj-lt"/>
                <a:cs typeface="Carlito"/>
              </a:rPr>
              <a:t>Bandwidth</a:t>
            </a:r>
            <a:endParaRPr lang="en-US" sz="3500" dirty="0">
              <a:solidFill>
                <a:srgbClr val="000000"/>
              </a:solidFill>
              <a:latin typeface="+mj-lt"/>
              <a:cs typeface="Carlito"/>
            </a:endParaRPr>
          </a:p>
          <a:p>
            <a:pPr marL="1155700" lvl="1" indent="-229235" algn="just">
              <a:buFont typeface="Arial"/>
              <a:buChar char="•"/>
              <a:tabLst>
                <a:tab pos="1156335" algn="l"/>
              </a:tabLst>
            </a:pPr>
            <a:r>
              <a:rPr lang="en-US" sz="3500" spc="-20" dirty="0">
                <a:solidFill>
                  <a:srgbClr val="000000"/>
                </a:solidFill>
                <a:latin typeface="+mj-lt"/>
                <a:cs typeface="Carlito"/>
              </a:rPr>
              <a:t>Delay</a:t>
            </a:r>
            <a:endParaRPr lang="en-US" sz="3500" dirty="0">
              <a:solidFill>
                <a:srgbClr val="000000"/>
              </a:solidFill>
              <a:latin typeface="+mj-lt"/>
              <a:cs typeface="Carlito"/>
            </a:endParaRPr>
          </a:p>
          <a:p>
            <a:pPr marL="1155700" lvl="1" indent="-229235" algn="just">
              <a:buFont typeface="Arial"/>
              <a:buChar char="•"/>
              <a:tabLst>
                <a:tab pos="1156335" algn="l"/>
              </a:tabLst>
            </a:pPr>
            <a:r>
              <a:rPr lang="en-US" sz="3500" spc="-5" dirty="0">
                <a:solidFill>
                  <a:srgbClr val="000000"/>
                </a:solidFill>
                <a:latin typeface="+mj-lt"/>
                <a:cs typeface="Carlito"/>
              </a:rPr>
              <a:t>Load</a:t>
            </a:r>
            <a:endParaRPr lang="en-US" sz="3500" dirty="0">
              <a:solidFill>
                <a:srgbClr val="000000"/>
              </a:solidFill>
              <a:latin typeface="+mj-lt"/>
              <a:cs typeface="Carlito"/>
            </a:endParaRPr>
          </a:p>
          <a:p>
            <a:endParaRPr lang="en-US" dirty="0"/>
          </a:p>
        </p:txBody>
      </p:sp>
    </p:spTree>
    <p:extLst>
      <p:ext uri="{BB962C8B-B14F-4D97-AF65-F5344CB8AC3E}">
        <p14:creationId xmlns:p14="http://schemas.microsoft.com/office/powerpoint/2010/main" val="2297719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Network Interface Card (</a:t>
            </a:r>
            <a:r>
              <a:rPr lang="en-US" b="1" dirty="0" smtClean="0"/>
              <a:t>NIC)</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a:t> </a:t>
            </a:r>
            <a:r>
              <a:rPr lang="en-US" dirty="0"/>
              <a:t>The Network Interface Card (NIC) used connect the computer to the external network. It will normally have a PCI connector (Edge connector) to connect to one of the PC expansion slots, and an RJ-45 connector to connect to external Ethernet. Note that the interface connectors may differ depending upon the expansion bus being used (for example, PCI, ISA, EISA, USB etc.), and the networking media being used (for example, 10Base2, 10Base5, 10BaseT, etc.). Each of these have their own interface specifications. Almost all NICs have LED indicators showing the network connectivity.</a:t>
            </a:r>
          </a:p>
          <a:p>
            <a:endParaRPr lang="en-US" dirty="0"/>
          </a:p>
        </p:txBody>
      </p:sp>
    </p:spTree>
    <p:extLst>
      <p:ext uri="{BB962C8B-B14F-4D97-AF65-F5344CB8AC3E}">
        <p14:creationId xmlns:p14="http://schemas.microsoft.com/office/powerpoint/2010/main" val="2174346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spc="-80" dirty="0"/>
              <a:t>STATIC </a:t>
            </a:r>
            <a:r>
              <a:rPr lang="en-US" b="1" dirty="0"/>
              <a:t>ROUTING</a:t>
            </a:r>
            <a:r>
              <a:rPr lang="en-US" b="1" spc="30" dirty="0"/>
              <a:t> </a:t>
            </a:r>
            <a:r>
              <a:rPr lang="en-US" b="1" spc="-10" dirty="0"/>
              <a:t>PROTOCOLS</a:t>
            </a:r>
            <a:endParaRPr lang="en-US" b="1" dirty="0"/>
          </a:p>
        </p:txBody>
      </p:sp>
      <p:sp>
        <p:nvSpPr>
          <p:cNvPr id="3" name="Content Placeholder 2"/>
          <p:cNvSpPr>
            <a:spLocks noGrp="1"/>
          </p:cNvSpPr>
          <p:nvPr>
            <p:ph idx="1"/>
          </p:nvPr>
        </p:nvSpPr>
        <p:spPr/>
        <p:txBody>
          <a:bodyPr>
            <a:normAutofit fontScale="85000" lnSpcReduction="20000"/>
          </a:bodyPr>
          <a:lstStyle/>
          <a:p>
            <a:pPr marL="355600" marR="5080" indent="-342900" algn="just">
              <a:lnSpc>
                <a:spcPts val="2880"/>
              </a:lnSpc>
              <a:spcBef>
                <a:spcPts val="795"/>
              </a:spcBef>
              <a:buFont typeface="Arial"/>
              <a:buChar char="•"/>
              <a:tabLst>
                <a:tab pos="354965" algn="l"/>
                <a:tab pos="355600" algn="l"/>
              </a:tabLst>
            </a:pPr>
            <a:r>
              <a:rPr lang="en-US" sz="3000" spc="-15" dirty="0">
                <a:solidFill>
                  <a:srgbClr val="000000"/>
                </a:solidFill>
                <a:latin typeface="Carlito"/>
                <a:cs typeface="Carlito"/>
              </a:rPr>
              <a:t>Static routing </a:t>
            </a:r>
            <a:r>
              <a:rPr lang="en-US" sz="3000" spc="-5" dirty="0">
                <a:solidFill>
                  <a:srgbClr val="000000"/>
                </a:solidFill>
                <a:latin typeface="Carlito"/>
                <a:cs typeface="Carlito"/>
              </a:rPr>
              <a:t>,when </a:t>
            </a:r>
            <a:r>
              <a:rPr lang="en-US" sz="3000" dirty="0">
                <a:solidFill>
                  <a:srgbClr val="000000"/>
                </a:solidFill>
                <a:latin typeface="Carlito"/>
                <a:cs typeface="Carlito"/>
              </a:rPr>
              <a:t>an </a:t>
            </a:r>
            <a:r>
              <a:rPr lang="en-US" sz="3000" spc="-15" dirty="0">
                <a:solidFill>
                  <a:srgbClr val="000000"/>
                </a:solidFill>
                <a:latin typeface="Carlito"/>
                <a:cs typeface="Carlito"/>
              </a:rPr>
              <a:t>administrator </a:t>
            </a:r>
            <a:r>
              <a:rPr lang="en-US" sz="3000" spc="-5" dirty="0">
                <a:solidFill>
                  <a:srgbClr val="000000"/>
                </a:solidFill>
                <a:latin typeface="Carlito"/>
                <a:cs typeface="Carlito"/>
              </a:rPr>
              <a:t>manually assigns  </a:t>
            </a:r>
            <a:r>
              <a:rPr lang="en-US" sz="3000" dirty="0">
                <a:solidFill>
                  <a:srgbClr val="000000"/>
                </a:solidFill>
                <a:latin typeface="Carlito"/>
                <a:cs typeface="Carlito"/>
              </a:rPr>
              <a:t>the </a:t>
            </a:r>
            <a:r>
              <a:rPr lang="en-US" sz="3000" spc="-10" dirty="0">
                <a:solidFill>
                  <a:srgbClr val="000000"/>
                </a:solidFill>
                <a:latin typeface="Carlito"/>
                <a:cs typeface="Carlito"/>
              </a:rPr>
              <a:t>path </a:t>
            </a:r>
            <a:r>
              <a:rPr lang="en-US" sz="3000" spc="-20" dirty="0">
                <a:solidFill>
                  <a:srgbClr val="000000"/>
                </a:solidFill>
                <a:latin typeface="Carlito"/>
                <a:cs typeface="Carlito"/>
              </a:rPr>
              <a:t>from </a:t>
            </a:r>
            <a:r>
              <a:rPr lang="en-US" sz="3000" spc="-15" dirty="0">
                <a:solidFill>
                  <a:srgbClr val="000000"/>
                </a:solidFill>
                <a:latin typeface="Carlito"/>
                <a:cs typeface="Carlito"/>
              </a:rPr>
              <a:t>source </a:t>
            </a:r>
            <a:r>
              <a:rPr lang="en-US" sz="3000" spc="-10" dirty="0">
                <a:solidFill>
                  <a:srgbClr val="000000"/>
                </a:solidFill>
                <a:latin typeface="Carlito"/>
                <a:cs typeface="Carlito"/>
              </a:rPr>
              <a:t>to destination network. </a:t>
            </a:r>
            <a:r>
              <a:rPr lang="en-US" sz="3000" spc="-5" dirty="0">
                <a:solidFill>
                  <a:srgbClr val="000000"/>
                </a:solidFill>
                <a:latin typeface="Carlito"/>
                <a:cs typeface="Carlito"/>
              </a:rPr>
              <a:t>This is  </a:t>
            </a:r>
            <a:r>
              <a:rPr lang="en-US" sz="3000" spc="-15" dirty="0">
                <a:solidFill>
                  <a:srgbClr val="000000"/>
                </a:solidFill>
                <a:latin typeface="Carlito"/>
                <a:cs typeface="Carlito"/>
              </a:rPr>
              <a:t>feasible </a:t>
            </a:r>
            <a:r>
              <a:rPr lang="en-US" sz="3000" dirty="0">
                <a:solidFill>
                  <a:srgbClr val="000000"/>
                </a:solidFill>
                <a:latin typeface="Carlito"/>
                <a:cs typeface="Carlito"/>
              </a:rPr>
              <a:t>in </a:t>
            </a:r>
            <a:r>
              <a:rPr lang="en-US" sz="3000" spc="-5" dirty="0">
                <a:solidFill>
                  <a:srgbClr val="000000"/>
                </a:solidFill>
                <a:latin typeface="Carlito"/>
                <a:cs typeface="Carlito"/>
              </a:rPr>
              <a:t>small </a:t>
            </a:r>
            <a:r>
              <a:rPr lang="en-US" sz="3000" spc="-10" dirty="0">
                <a:solidFill>
                  <a:srgbClr val="000000"/>
                </a:solidFill>
                <a:latin typeface="Carlito"/>
                <a:cs typeface="Carlito"/>
              </a:rPr>
              <a:t>networks, </a:t>
            </a:r>
            <a:r>
              <a:rPr lang="en-US" sz="3000" spc="-5" dirty="0">
                <a:solidFill>
                  <a:srgbClr val="000000"/>
                </a:solidFill>
                <a:latin typeface="Carlito"/>
                <a:cs typeface="Carlito"/>
              </a:rPr>
              <a:t>but not </a:t>
            </a:r>
            <a:r>
              <a:rPr lang="en-US" sz="3000" spc="-10" dirty="0">
                <a:solidFill>
                  <a:srgbClr val="000000"/>
                </a:solidFill>
                <a:latin typeface="Carlito"/>
                <a:cs typeface="Carlito"/>
              </a:rPr>
              <a:t>in </a:t>
            </a:r>
            <a:r>
              <a:rPr lang="en-US" sz="3000" spc="-15" dirty="0">
                <a:solidFill>
                  <a:srgbClr val="000000"/>
                </a:solidFill>
                <a:latin typeface="Carlito"/>
                <a:cs typeface="Carlito"/>
              </a:rPr>
              <a:t>large</a:t>
            </a:r>
            <a:r>
              <a:rPr lang="en-US" sz="3000" spc="-35" dirty="0">
                <a:solidFill>
                  <a:srgbClr val="000000"/>
                </a:solidFill>
                <a:latin typeface="Carlito"/>
                <a:cs typeface="Carlito"/>
              </a:rPr>
              <a:t> </a:t>
            </a:r>
            <a:r>
              <a:rPr lang="en-US" sz="3000" spc="-15" dirty="0">
                <a:solidFill>
                  <a:srgbClr val="000000"/>
                </a:solidFill>
                <a:latin typeface="Carlito"/>
                <a:cs typeface="Carlito"/>
              </a:rPr>
              <a:t>networks.</a:t>
            </a:r>
            <a:endParaRPr lang="en-US" sz="3000" dirty="0">
              <a:solidFill>
                <a:srgbClr val="000000"/>
              </a:solidFill>
              <a:latin typeface="Carlito"/>
              <a:cs typeface="Carlito"/>
            </a:endParaRPr>
          </a:p>
          <a:p>
            <a:pPr algn="just">
              <a:spcBef>
                <a:spcPts val="25"/>
              </a:spcBef>
            </a:pPr>
            <a:endParaRPr lang="en-US" sz="2950" dirty="0">
              <a:solidFill>
                <a:srgbClr val="000000"/>
              </a:solidFill>
              <a:latin typeface="Carlito"/>
              <a:cs typeface="Carlito"/>
            </a:endParaRPr>
          </a:p>
          <a:p>
            <a:pPr marL="355600" indent="-342900" algn="just">
              <a:buSzPct val="96666"/>
              <a:buFont typeface="Wingdings"/>
              <a:buChar char=""/>
              <a:tabLst>
                <a:tab pos="355600" algn="l"/>
              </a:tabLst>
            </a:pPr>
            <a:r>
              <a:rPr lang="en-US" sz="3000" spc="-15" dirty="0">
                <a:solidFill>
                  <a:srgbClr val="000000"/>
                </a:solidFill>
                <a:latin typeface="Carlito"/>
                <a:cs typeface="Carlito"/>
              </a:rPr>
              <a:t>Advantages:-</a:t>
            </a:r>
            <a:endParaRPr lang="en-US" sz="3000" dirty="0">
              <a:solidFill>
                <a:srgbClr val="000000"/>
              </a:solidFill>
              <a:latin typeface="Carlito"/>
              <a:cs typeface="Carlito"/>
            </a:endParaRPr>
          </a:p>
          <a:p>
            <a:pPr marL="756285" lvl="1" indent="-287020" algn="just">
              <a:spcBef>
                <a:spcPts val="15"/>
              </a:spcBef>
              <a:buFont typeface="Arial"/>
              <a:buChar char="–"/>
              <a:tabLst>
                <a:tab pos="756920" algn="l"/>
              </a:tabLst>
            </a:pPr>
            <a:r>
              <a:rPr lang="en-US" sz="2600" dirty="0">
                <a:solidFill>
                  <a:srgbClr val="000000"/>
                </a:solidFill>
                <a:latin typeface="Carlito"/>
                <a:cs typeface="Carlito"/>
              </a:rPr>
              <a:t>No </a:t>
            </a:r>
            <a:r>
              <a:rPr lang="en-US" sz="2600" spc="-5" dirty="0">
                <a:solidFill>
                  <a:srgbClr val="000000"/>
                </a:solidFill>
                <a:latin typeface="Carlito"/>
                <a:cs typeface="Carlito"/>
              </a:rPr>
              <a:t>overhead on </a:t>
            </a:r>
            <a:r>
              <a:rPr lang="en-US" sz="2600" spc="-15" dirty="0">
                <a:solidFill>
                  <a:srgbClr val="000000"/>
                </a:solidFill>
                <a:latin typeface="Carlito"/>
                <a:cs typeface="Carlito"/>
              </a:rPr>
              <a:t>router</a:t>
            </a:r>
            <a:r>
              <a:rPr lang="en-US" sz="2600" spc="-30" dirty="0">
                <a:solidFill>
                  <a:srgbClr val="000000"/>
                </a:solidFill>
                <a:latin typeface="Carlito"/>
                <a:cs typeface="Carlito"/>
              </a:rPr>
              <a:t> </a:t>
            </a:r>
            <a:r>
              <a:rPr lang="en-US" sz="2600" spc="-15" dirty="0">
                <a:solidFill>
                  <a:srgbClr val="000000"/>
                </a:solidFill>
                <a:latin typeface="Carlito"/>
                <a:cs typeface="Carlito"/>
              </a:rPr>
              <a:t>CPU.</a:t>
            </a:r>
            <a:endParaRPr lang="en-US" sz="2600" dirty="0">
              <a:solidFill>
                <a:srgbClr val="000000"/>
              </a:solidFill>
              <a:latin typeface="Carlito"/>
              <a:cs typeface="Carlito"/>
            </a:endParaRPr>
          </a:p>
          <a:p>
            <a:pPr marL="756285" lvl="1" indent="-287020" algn="just">
              <a:spcBef>
                <a:spcPts val="5"/>
              </a:spcBef>
              <a:buFont typeface="Arial"/>
              <a:buChar char="–"/>
              <a:tabLst>
                <a:tab pos="756920" algn="l"/>
              </a:tabLst>
            </a:pPr>
            <a:r>
              <a:rPr lang="en-US" sz="2600" dirty="0">
                <a:solidFill>
                  <a:srgbClr val="000000"/>
                </a:solidFill>
                <a:latin typeface="Carlito"/>
                <a:cs typeface="Carlito"/>
              </a:rPr>
              <a:t>No </a:t>
            </a:r>
            <a:r>
              <a:rPr lang="en-US" sz="2600" spc="-5" dirty="0">
                <a:solidFill>
                  <a:srgbClr val="000000"/>
                </a:solidFill>
                <a:latin typeface="Carlito"/>
                <a:cs typeface="Carlito"/>
              </a:rPr>
              <a:t>bandwidth </a:t>
            </a:r>
            <a:r>
              <a:rPr lang="en-US" sz="2600" spc="-10" dirty="0">
                <a:solidFill>
                  <a:srgbClr val="000000"/>
                </a:solidFill>
                <a:latin typeface="Carlito"/>
                <a:cs typeface="Carlito"/>
              </a:rPr>
              <a:t>usage </a:t>
            </a:r>
            <a:r>
              <a:rPr lang="en-US" sz="2600" spc="-5" dirty="0">
                <a:solidFill>
                  <a:srgbClr val="000000"/>
                </a:solidFill>
                <a:latin typeface="Carlito"/>
                <a:cs typeface="Carlito"/>
              </a:rPr>
              <a:t>between</a:t>
            </a:r>
            <a:r>
              <a:rPr lang="en-US" sz="2600" spc="-60" dirty="0">
                <a:solidFill>
                  <a:srgbClr val="000000"/>
                </a:solidFill>
                <a:latin typeface="Carlito"/>
                <a:cs typeface="Carlito"/>
              </a:rPr>
              <a:t> </a:t>
            </a:r>
            <a:r>
              <a:rPr lang="en-US" sz="2600" spc="-5" dirty="0">
                <a:solidFill>
                  <a:srgbClr val="000000"/>
                </a:solidFill>
                <a:latin typeface="Carlito"/>
                <a:cs typeface="Carlito"/>
              </a:rPr>
              <a:t>links.</a:t>
            </a:r>
            <a:endParaRPr lang="en-US" sz="2600" dirty="0">
              <a:solidFill>
                <a:srgbClr val="000000"/>
              </a:solidFill>
              <a:latin typeface="Carlito"/>
              <a:cs typeface="Carlito"/>
            </a:endParaRPr>
          </a:p>
          <a:p>
            <a:pPr marL="756285" lvl="1" indent="-287020" algn="just">
              <a:buFont typeface="Arial"/>
              <a:buChar char="–"/>
              <a:tabLst>
                <a:tab pos="756920" algn="l"/>
              </a:tabLst>
            </a:pPr>
            <a:r>
              <a:rPr lang="en-US" sz="2600" spc="-5" dirty="0">
                <a:solidFill>
                  <a:srgbClr val="000000"/>
                </a:solidFill>
                <a:latin typeface="Carlito"/>
                <a:cs typeface="Carlito"/>
              </a:rPr>
              <a:t>Security (only </a:t>
            </a:r>
            <a:r>
              <a:rPr lang="en-US" sz="2600" spc="-10" dirty="0">
                <a:solidFill>
                  <a:srgbClr val="000000"/>
                </a:solidFill>
                <a:latin typeface="Carlito"/>
                <a:cs typeface="Carlito"/>
              </a:rPr>
              <a:t>administrator </a:t>
            </a:r>
            <a:r>
              <a:rPr lang="en-US" sz="2600" dirty="0">
                <a:solidFill>
                  <a:srgbClr val="000000"/>
                </a:solidFill>
                <a:latin typeface="Carlito"/>
                <a:cs typeface="Carlito"/>
              </a:rPr>
              <a:t>add</a:t>
            </a:r>
            <a:r>
              <a:rPr lang="en-US" sz="2600" spc="-50" dirty="0">
                <a:solidFill>
                  <a:srgbClr val="000000"/>
                </a:solidFill>
                <a:latin typeface="Carlito"/>
                <a:cs typeface="Carlito"/>
              </a:rPr>
              <a:t> </a:t>
            </a:r>
            <a:r>
              <a:rPr lang="en-US" sz="2600" spc="-10" dirty="0">
                <a:solidFill>
                  <a:srgbClr val="000000"/>
                </a:solidFill>
                <a:latin typeface="Carlito"/>
                <a:cs typeface="Carlito"/>
              </a:rPr>
              <a:t>routes.)</a:t>
            </a:r>
            <a:endParaRPr lang="en-US" sz="2600" dirty="0">
              <a:solidFill>
                <a:srgbClr val="000000"/>
              </a:solidFill>
              <a:latin typeface="Carlito"/>
              <a:cs typeface="Carlito"/>
            </a:endParaRPr>
          </a:p>
          <a:p>
            <a:pPr marL="355600" indent="-342900" algn="just">
              <a:spcBef>
                <a:spcPts val="2480"/>
              </a:spcBef>
              <a:buSzPct val="96666"/>
              <a:buFont typeface="Wingdings"/>
              <a:buChar char=""/>
              <a:tabLst>
                <a:tab pos="355600" algn="l"/>
              </a:tabLst>
            </a:pPr>
            <a:r>
              <a:rPr lang="en-US" sz="3000" spc="-15" dirty="0">
                <a:solidFill>
                  <a:srgbClr val="000000"/>
                </a:solidFill>
                <a:latin typeface="Carlito"/>
                <a:cs typeface="Carlito"/>
              </a:rPr>
              <a:t>Disadvantages:-</a:t>
            </a:r>
            <a:endParaRPr lang="en-US" sz="3000" dirty="0">
              <a:solidFill>
                <a:srgbClr val="000000"/>
              </a:solidFill>
              <a:latin typeface="Carlito"/>
              <a:cs typeface="Carlito"/>
            </a:endParaRPr>
          </a:p>
          <a:p>
            <a:pPr marL="756285" lvl="1" indent="-287020" algn="just">
              <a:spcBef>
                <a:spcPts val="15"/>
              </a:spcBef>
              <a:buFont typeface="Arial"/>
              <a:buChar char="–"/>
              <a:tabLst>
                <a:tab pos="756920" algn="l"/>
              </a:tabLst>
            </a:pPr>
            <a:r>
              <a:rPr lang="en-US" sz="2600" dirty="0">
                <a:solidFill>
                  <a:srgbClr val="000000"/>
                </a:solidFill>
                <a:latin typeface="Carlito"/>
                <a:cs typeface="Carlito"/>
              </a:rPr>
              <a:t>All link will </a:t>
            </a:r>
            <a:r>
              <a:rPr lang="en-US" sz="2600" spc="-5" dirty="0">
                <a:solidFill>
                  <a:srgbClr val="000000"/>
                </a:solidFill>
                <a:latin typeface="Carlito"/>
                <a:cs typeface="Carlito"/>
              </a:rPr>
              <a:t>be down on </a:t>
            </a:r>
            <a:r>
              <a:rPr lang="en-US" sz="2600" dirty="0">
                <a:solidFill>
                  <a:srgbClr val="000000"/>
                </a:solidFill>
                <a:latin typeface="Carlito"/>
                <a:cs typeface="Carlito"/>
              </a:rPr>
              <a:t>a link</a:t>
            </a:r>
            <a:r>
              <a:rPr lang="en-US" sz="2600" spc="-25" dirty="0">
                <a:solidFill>
                  <a:srgbClr val="000000"/>
                </a:solidFill>
                <a:latin typeface="Carlito"/>
                <a:cs typeface="Carlito"/>
              </a:rPr>
              <a:t> </a:t>
            </a:r>
            <a:r>
              <a:rPr lang="en-US" sz="2600" spc="-10" dirty="0">
                <a:solidFill>
                  <a:srgbClr val="000000"/>
                </a:solidFill>
                <a:latin typeface="Carlito"/>
                <a:cs typeface="Carlito"/>
              </a:rPr>
              <a:t>failure.</a:t>
            </a:r>
            <a:endParaRPr lang="en-US" sz="2600" dirty="0">
              <a:solidFill>
                <a:srgbClr val="000000"/>
              </a:solidFill>
              <a:latin typeface="Carlito"/>
              <a:cs typeface="Carlito"/>
            </a:endParaRPr>
          </a:p>
          <a:p>
            <a:pPr marL="756285" lvl="1" indent="-287020" algn="just">
              <a:buFont typeface="Arial"/>
              <a:buChar char="–"/>
              <a:tabLst>
                <a:tab pos="756920" algn="l"/>
              </a:tabLst>
            </a:pPr>
            <a:r>
              <a:rPr lang="en-US" sz="2600" dirty="0">
                <a:solidFill>
                  <a:srgbClr val="000000"/>
                </a:solidFill>
                <a:latin typeface="Carlito"/>
                <a:cs typeface="Carlito"/>
              </a:rPr>
              <a:t>Not </a:t>
            </a:r>
            <a:r>
              <a:rPr lang="en-US" sz="2600" spc="-10" dirty="0">
                <a:solidFill>
                  <a:srgbClr val="000000"/>
                </a:solidFill>
                <a:latin typeface="Carlito"/>
                <a:cs typeface="Carlito"/>
              </a:rPr>
              <a:t>practical </a:t>
            </a:r>
            <a:r>
              <a:rPr lang="en-US" sz="2600" spc="-5" dirty="0">
                <a:solidFill>
                  <a:srgbClr val="000000"/>
                </a:solidFill>
                <a:latin typeface="Carlito"/>
                <a:cs typeface="Carlito"/>
              </a:rPr>
              <a:t>on </a:t>
            </a:r>
            <a:r>
              <a:rPr lang="en-US" sz="2600" spc="-15" dirty="0">
                <a:solidFill>
                  <a:srgbClr val="000000"/>
                </a:solidFill>
                <a:latin typeface="Carlito"/>
                <a:cs typeface="Carlito"/>
              </a:rPr>
              <a:t>large</a:t>
            </a:r>
            <a:r>
              <a:rPr lang="en-US" sz="2600" spc="-5" dirty="0">
                <a:solidFill>
                  <a:srgbClr val="000000"/>
                </a:solidFill>
                <a:latin typeface="Carlito"/>
                <a:cs typeface="Carlito"/>
              </a:rPr>
              <a:t> </a:t>
            </a:r>
            <a:r>
              <a:rPr lang="en-US" sz="2600" spc="-10" dirty="0">
                <a:solidFill>
                  <a:srgbClr val="000000"/>
                </a:solidFill>
                <a:latin typeface="Carlito"/>
                <a:cs typeface="Carlito"/>
              </a:rPr>
              <a:t>networks.</a:t>
            </a:r>
            <a:endParaRPr lang="en-US" sz="2600" dirty="0">
              <a:solidFill>
                <a:srgbClr val="000000"/>
              </a:solidFill>
              <a:latin typeface="Carlito"/>
              <a:cs typeface="Carlito"/>
            </a:endParaRPr>
          </a:p>
          <a:p>
            <a:pPr marL="756285" lvl="1" indent="-287020" algn="just">
              <a:buFont typeface="Arial"/>
              <a:buChar char="–"/>
              <a:tabLst>
                <a:tab pos="756920" algn="l"/>
              </a:tabLst>
            </a:pPr>
            <a:r>
              <a:rPr lang="en-US" sz="2600" spc="-10" dirty="0">
                <a:solidFill>
                  <a:srgbClr val="000000"/>
                </a:solidFill>
                <a:latin typeface="Carlito"/>
                <a:cs typeface="Carlito"/>
              </a:rPr>
              <a:t>Administrator </a:t>
            </a:r>
            <a:r>
              <a:rPr lang="en-US" sz="2600" spc="-5" dirty="0">
                <a:solidFill>
                  <a:srgbClr val="000000"/>
                </a:solidFill>
                <a:latin typeface="Carlito"/>
                <a:cs typeface="Carlito"/>
              </a:rPr>
              <a:t>must </a:t>
            </a:r>
            <a:r>
              <a:rPr lang="en-US" sz="2600" spc="-10" dirty="0">
                <a:solidFill>
                  <a:srgbClr val="000000"/>
                </a:solidFill>
                <a:latin typeface="Carlito"/>
                <a:cs typeface="Carlito"/>
              </a:rPr>
              <a:t>update </a:t>
            </a:r>
            <a:r>
              <a:rPr lang="en-US" sz="2600" dirty="0">
                <a:solidFill>
                  <a:srgbClr val="000000"/>
                </a:solidFill>
                <a:latin typeface="Carlito"/>
                <a:cs typeface="Carlito"/>
              </a:rPr>
              <a:t>all</a:t>
            </a:r>
            <a:r>
              <a:rPr lang="en-US" sz="2600" spc="-55" dirty="0">
                <a:solidFill>
                  <a:srgbClr val="000000"/>
                </a:solidFill>
                <a:latin typeface="Carlito"/>
                <a:cs typeface="Carlito"/>
              </a:rPr>
              <a:t> </a:t>
            </a:r>
            <a:r>
              <a:rPr lang="en-US" sz="2600" spc="-10" dirty="0">
                <a:solidFill>
                  <a:srgbClr val="000000"/>
                </a:solidFill>
                <a:latin typeface="Carlito"/>
                <a:cs typeface="Carlito"/>
              </a:rPr>
              <a:t>routes</a:t>
            </a:r>
            <a:r>
              <a:rPr lang="en-US" sz="2600" spc="-10" dirty="0">
                <a:solidFill>
                  <a:srgbClr val="FCEADA"/>
                </a:solidFill>
                <a:latin typeface="Carlito"/>
                <a:cs typeface="Carlito"/>
              </a:rPr>
              <a:t>.</a:t>
            </a:r>
            <a:endParaRPr lang="en-US" sz="2600" dirty="0">
              <a:latin typeface="Carlito"/>
              <a:cs typeface="Carlito"/>
            </a:endParaRPr>
          </a:p>
          <a:p>
            <a:pPr algn="just"/>
            <a:endParaRPr lang="en-US" dirty="0"/>
          </a:p>
        </p:txBody>
      </p:sp>
    </p:spTree>
    <p:extLst>
      <p:ext uri="{BB962C8B-B14F-4D97-AF65-F5344CB8AC3E}">
        <p14:creationId xmlns:p14="http://schemas.microsoft.com/office/powerpoint/2010/main" val="3013736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Configuration</a:t>
            </a:r>
            <a:endParaRPr lang="en-US" b="1" dirty="0"/>
          </a:p>
        </p:txBody>
      </p:sp>
      <p:sp>
        <p:nvSpPr>
          <p:cNvPr id="3" name="Content Placeholder 2"/>
          <p:cNvSpPr>
            <a:spLocks noGrp="1"/>
          </p:cNvSpPr>
          <p:nvPr>
            <p:ph idx="1"/>
          </p:nvPr>
        </p:nvSpPr>
        <p:spPr/>
        <p:txBody>
          <a:bodyPr/>
          <a:lstStyle/>
          <a:p>
            <a:endParaRPr lang="en-US"/>
          </a:p>
        </p:txBody>
      </p:sp>
      <p:sp>
        <p:nvSpPr>
          <p:cNvPr id="4" name="object 3"/>
          <p:cNvSpPr/>
          <p:nvPr/>
        </p:nvSpPr>
        <p:spPr>
          <a:xfrm>
            <a:off x="1435608" y="1474875"/>
            <a:ext cx="7315200" cy="5029200"/>
          </a:xfrm>
          <a:prstGeom prst="rect">
            <a:avLst/>
          </a:prstGeom>
          <a:blipFill>
            <a:blip r:embed="rId2" cstate="print"/>
            <a:stretch>
              <a:fillRect/>
            </a:stretch>
          </a:blipFill>
        </p:spPr>
        <p:txBody>
          <a:bodyPr wrap="square" lIns="0" tIns="0" rIns="0" bIns="0" rtlCol="0"/>
          <a:lstStyle/>
          <a:p>
            <a:endParaRPr kern="1200" dirty="0"/>
          </a:p>
        </p:txBody>
      </p:sp>
    </p:spTree>
    <p:extLst>
      <p:ext uri="{BB962C8B-B14F-4D97-AF65-F5344CB8AC3E}">
        <p14:creationId xmlns:p14="http://schemas.microsoft.com/office/powerpoint/2010/main" val="1604823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spc="-70" dirty="0"/>
              <a:t>DEFAULT </a:t>
            </a:r>
            <a:r>
              <a:rPr lang="en-US" b="1" dirty="0"/>
              <a:t>ROUTING </a:t>
            </a:r>
            <a:r>
              <a:rPr lang="en-US" b="1" spc="-10" dirty="0"/>
              <a:t>PROTOCOLS</a:t>
            </a:r>
            <a:endParaRPr lang="en-US" b="1" dirty="0"/>
          </a:p>
        </p:txBody>
      </p:sp>
      <p:sp>
        <p:nvSpPr>
          <p:cNvPr id="3" name="Content Placeholder 2"/>
          <p:cNvSpPr>
            <a:spLocks noGrp="1"/>
          </p:cNvSpPr>
          <p:nvPr>
            <p:ph idx="1"/>
          </p:nvPr>
        </p:nvSpPr>
        <p:spPr/>
        <p:txBody>
          <a:bodyPr>
            <a:normAutofit fontScale="92500" lnSpcReduction="20000"/>
          </a:bodyPr>
          <a:lstStyle/>
          <a:p>
            <a:pPr marL="355600" marR="5080" indent="-342900" algn="just">
              <a:lnSpc>
                <a:spcPct val="90000"/>
              </a:lnSpc>
              <a:spcBef>
                <a:spcPts val="425"/>
              </a:spcBef>
              <a:buFont typeface="Arial"/>
              <a:buChar char="•"/>
              <a:tabLst>
                <a:tab pos="354965" algn="l"/>
                <a:tab pos="355600" algn="l"/>
              </a:tabLst>
            </a:pPr>
            <a:r>
              <a:rPr lang="en-US" sz="2700" spc="-15" dirty="0">
                <a:solidFill>
                  <a:srgbClr val="000000"/>
                </a:solidFill>
                <a:latin typeface="Carlito"/>
                <a:cs typeface="Carlito"/>
              </a:rPr>
              <a:t>Default </a:t>
            </a:r>
            <a:r>
              <a:rPr lang="en-US" sz="2700" spc="-25" dirty="0">
                <a:solidFill>
                  <a:srgbClr val="000000"/>
                </a:solidFill>
                <a:latin typeface="Carlito"/>
                <a:cs typeface="Carlito"/>
              </a:rPr>
              <a:t>Route </a:t>
            </a:r>
            <a:r>
              <a:rPr lang="en-US" sz="2700" dirty="0">
                <a:solidFill>
                  <a:srgbClr val="000000"/>
                </a:solidFill>
                <a:latin typeface="Carlito"/>
                <a:cs typeface="Carlito"/>
              </a:rPr>
              <a:t>is the </a:t>
            </a:r>
            <a:r>
              <a:rPr lang="en-US" sz="2700" spc="-10" dirty="0">
                <a:solidFill>
                  <a:srgbClr val="000000"/>
                </a:solidFill>
                <a:latin typeface="Carlito"/>
                <a:cs typeface="Carlito"/>
              </a:rPr>
              <a:t>network </a:t>
            </a:r>
            <a:r>
              <a:rPr lang="en-US" sz="2700" spc="-20" dirty="0">
                <a:solidFill>
                  <a:srgbClr val="000000"/>
                </a:solidFill>
                <a:latin typeface="Carlito"/>
                <a:cs typeface="Carlito"/>
              </a:rPr>
              <a:t>route </a:t>
            </a:r>
            <a:r>
              <a:rPr lang="en-US" sz="2700" spc="-5" dirty="0">
                <a:solidFill>
                  <a:srgbClr val="000000"/>
                </a:solidFill>
                <a:latin typeface="Carlito"/>
                <a:cs typeface="Carlito"/>
              </a:rPr>
              <a:t>used </a:t>
            </a:r>
            <a:r>
              <a:rPr lang="en-US" sz="2700" spc="-10" dirty="0">
                <a:solidFill>
                  <a:srgbClr val="000000"/>
                </a:solidFill>
                <a:latin typeface="Carlito"/>
                <a:cs typeface="Carlito"/>
              </a:rPr>
              <a:t>by </a:t>
            </a:r>
            <a:r>
              <a:rPr lang="en-US" sz="2700" dirty="0">
                <a:solidFill>
                  <a:srgbClr val="000000"/>
                </a:solidFill>
                <a:latin typeface="Carlito"/>
                <a:cs typeface="Carlito"/>
              </a:rPr>
              <a:t>a </a:t>
            </a:r>
            <a:r>
              <a:rPr lang="en-US" sz="2700" spc="-20" dirty="0">
                <a:solidFill>
                  <a:srgbClr val="000000"/>
                </a:solidFill>
                <a:latin typeface="Carlito"/>
                <a:cs typeface="Carlito"/>
              </a:rPr>
              <a:t>router </a:t>
            </a:r>
            <a:r>
              <a:rPr lang="en-US" sz="2700" dirty="0">
                <a:solidFill>
                  <a:srgbClr val="000000"/>
                </a:solidFill>
                <a:latin typeface="Carlito"/>
                <a:cs typeface="Carlito"/>
              </a:rPr>
              <a:t>when  </a:t>
            </a:r>
            <a:r>
              <a:rPr lang="en-US" sz="2700" spc="-10" dirty="0">
                <a:solidFill>
                  <a:srgbClr val="000000"/>
                </a:solidFill>
                <a:latin typeface="Carlito"/>
                <a:cs typeface="Carlito"/>
              </a:rPr>
              <a:t>there </a:t>
            </a:r>
            <a:r>
              <a:rPr lang="en-US" sz="2700" dirty="0">
                <a:solidFill>
                  <a:srgbClr val="000000"/>
                </a:solidFill>
                <a:latin typeface="Carlito"/>
                <a:cs typeface="Carlito"/>
              </a:rPr>
              <a:t>is </a:t>
            </a:r>
            <a:r>
              <a:rPr lang="en-US" sz="2700" spc="-5" dirty="0">
                <a:solidFill>
                  <a:srgbClr val="000000"/>
                </a:solidFill>
                <a:latin typeface="Carlito"/>
                <a:cs typeface="Carlito"/>
              </a:rPr>
              <a:t>no </a:t>
            </a:r>
            <a:r>
              <a:rPr lang="en-US" sz="2700" dirty="0">
                <a:solidFill>
                  <a:srgbClr val="000000"/>
                </a:solidFill>
                <a:latin typeface="Carlito"/>
                <a:cs typeface="Carlito"/>
              </a:rPr>
              <a:t>other </a:t>
            </a:r>
            <a:r>
              <a:rPr lang="en-US" sz="2700" spc="-5" dirty="0">
                <a:solidFill>
                  <a:srgbClr val="000000"/>
                </a:solidFill>
                <a:latin typeface="Carlito"/>
                <a:cs typeface="Carlito"/>
              </a:rPr>
              <a:t>known </a:t>
            </a:r>
            <a:r>
              <a:rPr lang="en-US" sz="2700" spc="-20" dirty="0">
                <a:solidFill>
                  <a:srgbClr val="000000"/>
                </a:solidFill>
                <a:latin typeface="Carlito"/>
                <a:cs typeface="Carlito"/>
              </a:rPr>
              <a:t>route </a:t>
            </a:r>
            <a:r>
              <a:rPr lang="en-US" sz="2700" spc="-15" dirty="0">
                <a:solidFill>
                  <a:srgbClr val="000000"/>
                </a:solidFill>
                <a:latin typeface="Carlito"/>
                <a:cs typeface="Carlito"/>
              </a:rPr>
              <a:t>exists </a:t>
            </a:r>
            <a:r>
              <a:rPr lang="en-US" sz="2700" spc="-25" dirty="0">
                <a:solidFill>
                  <a:srgbClr val="000000"/>
                </a:solidFill>
                <a:latin typeface="Carlito"/>
                <a:cs typeface="Carlito"/>
              </a:rPr>
              <a:t>for </a:t>
            </a:r>
            <a:r>
              <a:rPr lang="en-US" sz="2700" dirty="0">
                <a:solidFill>
                  <a:srgbClr val="000000"/>
                </a:solidFill>
                <a:latin typeface="Carlito"/>
                <a:cs typeface="Carlito"/>
              </a:rPr>
              <a:t>a </a:t>
            </a:r>
            <a:r>
              <a:rPr lang="en-US" sz="2700" spc="-5" dirty="0">
                <a:solidFill>
                  <a:srgbClr val="000000"/>
                </a:solidFill>
                <a:latin typeface="Carlito"/>
                <a:cs typeface="Carlito"/>
              </a:rPr>
              <a:t>given </a:t>
            </a:r>
            <a:r>
              <a:rPr lang="en-US" sz="2700" dirty="0">
                <a:solidFill>
                  <a:srgbClr val="000000"/>
                </a:solidFill>
                <a:latin typeface="Carlito"/>
                <a:cs typeface="Carlito"/>
              </a:rPr>
              <a:t>IP  </a:t>
            </a:r>
            <a:r>
              <a:rPr lang="en-US" sz="2700" spc="-35" dirty="0">
                <a:solidFill>
                  <a:srgbClr val="000000"/>
                </a:solidFill>
                <a:latin typeface="Carlito"/>
                <a:cs typeface="Carlito"/>
              </a:rPr>
              <a:t>datagram’s </a:t>
            </a:r>
            <a:r>
              <a:rPr lang="en-US" sz="2700" spc="-10" dirty="0">
                <a:solidFill>
                  <a:srgbClr val="000000"/>
                </a:solidFill>
                <a:latin typeface="Carlito"/>
                <a:cs typeface="Carlito"/>
              </a:rPr>
              <a:t>destination address. </a:t>
            </a:r>
            <a:r>
              <a:rPr lang="en-US" sz="2700" dirty="0">
                <a:solidFill>
                  <a:srgbClr val="000000"/>
                </a:solidFill>
                <a:latin typeface="Carlito"/>
                <a:cs typeface="Carlito"/>
              </a:rPr>
              <a:t>All the IP </a:t>
            </a:r>
            <a:r>
              <a:rPr lang="en-US" sz="2700" spc="-20" dirty="0">
                <a:solidFill>
                  <a:srgbClr val="000000"/>
                </a:solidFill>
                <a:latin typeface="Carlito"/>
                <a:cs typeface="Carlito"/>
              </a:rPr>
              <a:t>datagrams </a:t>
            </a:r>
            <a:r>
              <a:rPr lang="en-US" sz="2700" dirty="0">
                <a:solidFill>
                  <a:srgbClr val="000000"/>
                </a:solidFill>
                <a:latin typeface="Carlito"/>
                <a:cs typeface="Carlito"/>
              </a:rPr>
              <a:t>with  </a:t>
            </a:r>
            <a:r>
              <a:rPr lang="en-US" sz="2700" spc="-5" dirty="0">
                <a:solidFill>
                  <a:srgbClr val="000000"/>
                </a:solidFill>
                <a:latin typeface="Carlito"/>
                <a:cs typeface="Carlito"/>
              </a:rPr>
              <a:t>unknown </a:t>
            </a:r>
            <a:r>
              <a:rPr lang="en-US" sz="2700" spc="-10" dirty="0">
                <a:solidFill>
                  <a:srgbClr val="000000"/>
                </a:solidFill>
                <a:latin typeface="Carlito"/>
                <a:cs typeface="Carlito"/>
              </a:rPr>
              <a:t>destination address </a:t>
            </a:r>
            <a:r>
              <a:rPr lang="en-US" sz="2700" spc="-15" dirty="0">
                <a:solidFill>
                  <a:srgbClr val="000000"/>
                </a:solidFill>
                <a:latin typeface="Carlito"/>
                <a:cs typeface="Carlito"/>
              </a:rPr>
              <a:t>are </a:t>
            </a:r>
            <a:r>
              <a:rPr lang="en-US" sz="2700" spc="-10" dirty="0">
                <a:solidFill>
                  <a:srgbClr val="000000"/>
                </a:solidFill>
                <a:latin typeface="Carlito"/>
                <a:cs typeface="Carlito"/>
              </a:rPr>
              <a:t>sent </a:t>
            </a:r>
            <a:r>
              <a:rPr lang="en-US" sz="2700" spc="-15" dirty="0">
                <a:solidFill>
                  <a:srgbClr val="000000"/>
                </a:solidFill>
                <a:latin typeface="Carlito"/>
                <a:cs typeface="Carlito"/>
              </a:rPr>
              <a:t>to </a:t>
            </a:r>
            <a:r>
              <a:rPr lang="en-US" sz="2700" dirty="0">
                <a:solidFill>
                  <a:srgbClr val="000000"/>
                </a:solidFill>
                <a:latin typeface="Carlito"/>
                <a:cs typeface="Carlito"/>
              </a:rPr>
              <a:t>the </a:t>
            </a:r>
            <a:r>
              <a:rPr lang="en-US" sz="2700" spc="-15" dirty="0">
                <a:solidFill>
                  <a:srgbClr val="000000"/>
                </a:solidFill>
                <a:latin typeface="Carlito"/>
                <a:cs typeface="Carlito"/>
              </a:rPr>
              <a:t>default</a:t>
            </a:r>
            <a:r>
              <a:rPr lang="en-US" sz="2700" spc="-105" dirty="0">
                <a:solidFill>
                  <a:srgbClr val="000000"/>
                </a:solidFill>
                <a:latin typeface="Carlito"/>
                <a:cs typeface="Carlito"/>
              </a:rPr>
              <a:t> </a:t>
            </a:r>
            <a:r>
              <a:rPr lang="en-US" sz="2700" spc="-20" dirty="0">
                <a:solidFill>
                  <a:srgbClr val="000000"/>
                </a:solidFill>
                <a:latin typeface="Carlito"/>
                <a:cs typeface="Carlito"/>
              </a:rPr>
              <a:t>route.</a:t>
            </a:r>
            <a:endParaRPr lang="en-US" sz="2700" dirty="0">
              <a:solidFill>
                <a:srgbClr val="000000"/>
              </a:solidFill>
              <a:latin typeface="Carlito"/>
              <a:cs typeface="Carlito"/>
            </a:endParaRPr>
          </a:p>
          <a:p>
            <a:pPr algn="just">
              <a:spcBef>
                <a:spcPts val="40"/>
              </a:spcBef>
            </a:pPr>
            <a:endParaRPr lang="en-US" sz="3150" dirty="0">
              <a:solidFill>
                <a:srgbClr val="000000"/>
              </a:solidFill>
              <a:latin typeface="Carlito"/>
              <a:cs typeface="Carlito"/>
            </a:endParaRPr>
          </a:p>
          <a:p>
            <a:pPr marL="355600" indent="-342900" algn="just">
              <a:buFont typeface="Wingdings"/>
              <a:buChar char=""/>
              <a:tabLst>
                <a:tab pos="355600" algn="l"/>
              </a:tabLst>
            </a:pPr>
            <a:r>
              <a:rPr lang="en-US" sz="2700" spc="-15" dirty="0">
                <a:solidFill>
                  <a:srgbClr val="000000"/>
                </a:solidFill>
                <a:latin typeface="Carlito"/>
                <a:cs typeface="Carlito"/>
              </a:rPr>
              <a:t>Advantages:-</a:t>
            </a:r>
            <a:endParaRPr lang="en-US" sz="2700" dirty="0">
              <a:solidFill>
                <a:srgbClr val="000000"/>
              </a:solidFill>
              <a:latin typeface="Carlito"/>
              <a:cs typeface="Carlito"/>
            </a:endParaRPr>
          </a:p>
          <a:p>
            <a:pPr marL="756285" lvl="1" indent="-287020" algn="just">
              <a:spcBef>
                <a:spcPts val="300"/>
              </a:spcBef>
              <a:buFont typeface="Arial"/>
              <a:buChar char="–"/>
              <a:tabLst>
                <a:tab pos="756920" algn="l"/>
              </a:tabLst>
            </a:pPr>
            <a:r>
              <a:rPr lang="en-US" sz="2400" dirty="0">
                <a:solidFill>
                  <a:srgbClr val="000000"/>
                </a:solidFill>
                <a:latin typeface="Carlito"/>
                <a:cs typeface="Carlito"/>
              </a:rPr>
              <a:t>No </a:t>
            </a:r>
            <a:r>
              <a:rPr lang="en-US" sz="2400" spc="-10" dirty="0">
                <a:solidFill>
                  <a:srgbClr val="000000"/>
                </a:solidFill>
                <a:latin typeface="Carlito"/>
                <a:cs typeface="Carlito"/>
              </a:rPr>
              <a:t>overhead </a:t>
            </a:r>
            <a:r>
              <a:rPr lang="en-US" sz="2400" spc="-5" dirty="0">
                <a:solidFill>
                  <a:srgbClr val="000000"/>
                </a:solidFill>
                <a:latin typeface="Carlito"/>
                <a:cs typeface="Carlito"/>
              </a:rPr>
              <a:t>on </a:t>
            </a:r>
            <a:r>
              <a:rPr lang="en-US" sz="2400" spc="-15" dirty="0">
                <a:solidFill>
                  <a:srgbClr val="000000"/>
                </a:solidFill>
                <a:latin typeface="Carlito"/>
                <a:cs typeface="Carlito"/>
              </a:rPr>
              <a:t>router CPU.</a:t>
            </a:r>
            <a:endParaRPr lang="en-US" sz="2400" dirty="0">
              <a:solidFill>
                <a:srgbClr val="000000"/>
              </a:solidFill>
              <a:latin typeface="Carlito"/>
              <a:cs typeface="Carlito"/>
            </a:endParaRPr>
          </a:p>
          <a:p>
            <a:pPr marL="756285" lvl="1" indent="-287020" algn="just">
              <a:spcBef>
                <a:spcPts val="290"/>
              </a:spcBef>
              <a:buFont typeface="Arial"/>
              <a:buChar char="–"/>
              <a:tabLst>
                <a:tab pos="756920" algn="l"/>
              </a:tabLst>
            </a:pPr>
            <a:r>
              <a:rPr lang="en-US" sz="2400" dirty="0">
                <a:solidFill>
                  <a:srgbClr val="000000"/>
                </a:solidFill>
                <a:latin typeface="Carlito"/>
                <a:cs typeface="Carlito"/>
              </a:rPr>
              <a:t>No </a:t>
            </a:r>
            <a:r>
              <a:rPr lang="en-US" sz="2400" spc="-5" dirty="0">
                <a:solidFill>
                  <a:srgbClr val="000000"/>
                </a:solidFill>
                <a:latin typeface="Carlito"/>
                <a:cs typeface="Carlito"/>
              </a:rPr>
              <a:t>bandwidth </a:t>
            </a:r>
            <a:r>
              <a:rPr lang="en-US" sz="2400" spc="-10" dirty="0">
                <a:solidFill>
                  <a:srgbClr val="000000"/>
                </a:solidFill>
                <a:latin typeface="Carlito"/>
                <a:cs typeface="Carlito"/>
              </a:rPr>
              <a:t>usage between links.</a:t>
            </a:r>
            <a:endParaRPr lang="en-US" sz="2400" dirty="0">
              <a:solidFill>
                <a:srgbClr val="000000"/>
              </a:solidFill>
              <a:latin typeface="Carlito"/>
              <a:cs typeface="Carlito"/>
            </a:endParaRPr>
          </a:p>
          <a:p>
            <a:pPr marL="756285" lvl="1" indent="-287020" algn="just">
              <a:spcBef>
                <a:spcPts val="290"/>
              </a:spcBef>
              <a:buFont typeface="Arial"/>
              <a:buChar char="–"/>
              <a:tabLst>
                <a:tab pos="756920" algn="l"/>
              </a:tabLst>
            </a:pPr>
            <a:r>
              <a:rPr lang="en-US" sz="2400" dirty="0">
                <a:solidFill>
                  <a:srgbClr val="000000"/>
                </a:solidFill>
                <a:latin typeface="Carlito"/>
                <a:cs typeface="Carlito"/>
              </a:rPr>
              <a:t>Security </a:t>
            </a:r>
            <a:r>
              <a:rPr lang="en-US" sz="2400" spc="-5" dirty="0">
                <a:solidFill>
                  <a:srgbClr val="000000"/>
                </a:solidFill>
                <a:latin typeface="Carlito"/>
                <a:cs typeface="Carlito"/>
              </a:rPr>
              <a:t>(only </a:t>
            </a:r>
            <a:r>
              <a:rPr lang="en-US" sz="2400" spc="-10" dirty="0">
                <a:solidFill>
                  <a:srgbClr val="000000"/>
                </a:solidFill>
                <a:latin typeface="Carlito"/>
                <a:cs typeface="Carlito"/>
              </a:rPr>
              <a:t>administrator </a:t>
            </a:r>
            <a:r>
              <a:rPr lang="en-US" sz="2400" dirty="0">
                <a:solidFill>
                  <a:srgbClr val="000000"/>
                </a:solidFill>
                <a:latin typeface="Carlito"/>
                <a:cs typeface="Carlito"/>
              </a:rPr>
              <a:t>add</a:t>
            </a:r>
            <a:r>
              <a:rPr lang="en-US" sz="2400" spc="-70" dirty="0">
                <a:solidFill>
                  <a:srgbClr val="000000"/>
                </a:solidFill>
                <a:latin typeface="Carlito"/>
                <a:cs typeface="Carlito"/>
              </a:rPr>
              <a:t> </a:t>
            </a:r>
            <a:r>
              <a:rPr lang="en-US" sz="2400" spc="-10" dirty="0">
                <a:solidFill>
                  <a:srgbClr val="000000"/>
                </a:solidFill>
                <a:latin typeface="Carlito"/>
                <a:cs typeface="Carlito"/>
              </a:rPr>
              <a:t>routes.)</a:t>
            </a:r>
            <a:endParaRPr lang="en-US" sz="2400" dirty="0">
              <a:solidFill>
                <a:srgbClr val="000000"/>
              </a:solidFill>
              <a:latin typeface="Carlito"/>
              <a:cs typeface="Carlito"/>
            </a:endParaRPr>
          </a:p>
          <a:p>
            <a:pPr lvl="1" algn="just">
              <a:spcBef>
                <a:spcPts val="35"/>
              </a:spcBef>
              <a:buClr>
                <a:srgbClr val="FCEADA"/>
              </a:buClr>
              <a:buFont typeface="Arial"/>
              <a:buChar char="–"/>
            </a:pPr>
            <a:endParaRPr lang="en-US" sz="2350" dirty="0">
              <a:solidFill>
                <a:srgbClr val="000000"/>
              </a:solidFill>
              <a:latin typeface="Carlito"/>
              <a:cs typeface="Carlito"/>
            </a:endParaRPr>
          </a:p>
          <a:p>
            <a:pPr marL="355600" indent="-342900" algn="just">
              <a:buFont typeface="Wingdings"/>
              <a:buChar char=""/>
              <a:tabLst>
                <a:tab pos="355600" algn="l"/>
              </a:tabLst>
            </a:pPr>
            <a:r>
              <a:rPr lang="en-US" sz="2700" spc="-15" dirty="0">
                <a:solidFill>
                  <a:srgbClr val="000000"/>
                </a:solidFill>
                <a:latin typeface="Carlito"/>
                <a:cs typeface="Carlito"/>
              </a:rPr>
              <a:t>Disadvantages:-</a:t>
            </a:r>
            <a:endParaRPr lang="en-US" sz="2700" dirty="0">
              <a:solidFill>
                <a:srgbClr val="000000"/>
              </a:solidFill>
              <a:latin typeface="Carlito"/>
              <a:cs typeface="Carlito"/>
            </a:endParaRPr>
          </a:p>
          <a:p>
            <a:pPr marL="756285" lvl="1" indent="-287020" algn="just">
              <a:spcBef>
                <a:spcPts val="300"/>
              </a:spcBef>
              <a:buFont typeface="Arial"/>
              <a:buChar char="–"/>
              <a:tabLst>
                <a:tab pos="756920" algn="l"/>
              </a:tabLst>
            </a:pPr>
            <a:r>
              <a:rPr lang="en-US" sz="2400" dirty="0">
                <a:solidFill>
                  <a:srgbClr val="000000"/>
                </a:solidFill>
                <a:latin typeface="Carlito"/>
                <a:cs typeface="Carlito"/>
              </a:rPr>
              <a:t>All link will </a:t>
            </a:r>
            <a:r>
              <a:rPr lang="en-US" sz="2400" spc="-5" dirty="0">
                <a:solidFill>
                  <a:srgbClr val="000000"/>
                </a:solidFill>
                <a:latin typeface="Carlito"/>
                <a:cs typeface="Carlito"/>
              </a:rPr>
              <a:t>be </a:t>
            </a:r>
            <a:r>
              <a:rPr lang="en-US" sz="2400" spc="-10" dirty="0">
                <a:solidFill>
                  <a:srgbClr val="000000"/>
                </a:solidFill>
                <a:latin typeface="Carlito"/>
                <a:cs typeface="Carlito"/>
              </a:rPr>
              <a:t>down </a:t>
            </a:r>
            <a:r>
              <a:rPr lang="en-US" sz="2400" spc="-5" dirty="0">
                <a:solidFill>
                  <a:srgbClr val="000000"/>
                </a:solidFill>
                <a:latin typeface="Carlito"/>
                <a:cs typeface="Carlito"/>
              </a:rPr>
              <a:t>on </a:t>
            </a:r>
            <a:r>
              <a:rPr lang="en-US" sz="2400" dirty="0">
                <a:solidFill>
                  <a:srgbClr val="000000"/>
                </a:solidFill>
                <a:latin typeface="Carlito"/>
                <a:cs typeface="Carlito"/>
              </a:rPr>
              <a:t>a link</a:t>
            </a:r>
            <a:r>
              <a:rPr lang="en-US" sz="2400" spc="-65" dirty="0">
                <a:solidFill>
                  <a:srgbClr val="000000"/>
                </a:solidFill>
                <a:latin typeface="Carlito"/>
                <a:cs typeface="Carlito"/>
              </a:rPr>
              <a:t> </a:t>
            </a:r>
            <a:r>
              <a:rPr lang="en-US" sz="2400" spc="-15" dirty="0">
                <a:solidFill>
                  <a:srgbClr val="000000"/>
                </a:solidFill>
                <a:latin typeface="Carlito"/>
                <a:cs typeface="Carlito"/>
              </a:rPr>
              <a:t>failure.</a:t>
            </a:r>
            <a:endParaRPr lang="en-US" sz="2400" dirty="0">
              <a:solidFill>
                <a:srgbClr val="000000"/>
              </a:solidFill>
              <a:latin typeface="Carlito"/>
              <a:cs typeface="Carlito"/>
            </a:endParaRPr>
          </a:p>
          <a:p>
            <a:pPr marL="756285" lvl="1" indent="-287020" algn="just">
              <a:spcBef>
                <a:spcPts val="290"/>
              </a:spcBef>
              <a:buFont typeface="Arial"/>
              <a:buChar char="–"/>
              <a:tabLst>
                <a:tab pos="756920" algn="l"/>
              </a:tabLst>
            </a:pPr>
            <a:r>
              <a:rPr lang="en-US" sz="2400" spc="-5" dirty="0">
                <a:solidFill>
                  <a:srgbClr val="000000"/>
                </a:solidFill>
                <a:latin typeface="Carlito"/>
                <a:cs typeface="Carlito"/>
              </a:rPr>
              <a:t>Not </a:t>
            </a:r>
            <a:r>
              <a:rPr lang="en-US" sz="2400" spc="-10" dirty="0">
                <a:solidFill>
                  <a:srgbClr val="000000"/>
                </a:solidFill>
                <a:latin typeface="Carlito"/>
                <a:cs typeface="Carlito"/>
              </a:rPr>
              <a:t>practical </a:t>
            </a:r>
            <a:r>
              <a:rPr lang="en-US" sz="2400" spc="-5" dirty="0">
                <a:solidFill>
                  <a:srgbClr val="000000"/>
                </a:solidFill>
                <a:latin typeface="Carlito"/>
                <a:cs typeface="Carlito"/>
              </a:rPr>
              <a:t>on </a:t>
            </a:r>
            <a:r>
              <a:rPr lang="en-US" sz="2400" spc="-15" dirty="0">
                <a:solidFill>
                  <a:srgbClr val="000000"/>
                </a:solidFill>
                <a:latin typeface="Carlito"/>
                <a:cs typeface="Carlito"/>
              </a:rPr>
              <a:t>large</a:t>
            </a:r>
            <a:r>
              <a:rPr lang="en-US" sz="2400" spc="-30" dirty="0">
                <a:solidFill>
                  <a:srgbClr val="000000"/>
                </a:solidFill>
                <a:latin typeface="Carlito"/>
                <a:cs typeface="Carlito"/>
              </a:rPr>
              <a:t> </a:t>
            </a:r>
            <a:r>
              <a:rPr lang="en-US" sz="2400" spc="-10" dirty="0">
                <a:solidFill>
                  <a:srgbClr val="000000"/>
                </a:solidFill>
                <a:latin typeface="Carlito"/>
                <a:cs typeface="Carlito"/>
              </a:rPr>
              <a:t>networks.</a:t>
            </a:r>
            <a:endParaRPr lang="en-US" sz="2400" dirty="0">
              <a:solidFill>
                <a:srgbClr val="000000"/>
              </a:solidFill>
              <a:latin typeface="Carlito"/>
              <a:cs typeface="Carlito"/>
            </a:endParaRPr>
          </a:p>
          <a:p>
            <a:pPr marL="756285" lvl="1" indent="-287020" algn="just">
              <a:spcBef>
                <a:spcPts val="285"/>
              </a:spcBef>
              <a:buFont typeface="Arial"/>
              <a:buChar char="–"/>
              <a:tabLst>
                <a:tab pos="756920" algn="l"/>
              </a:tabLst>
            </a:pPr>
            <a:r>
              <a:rPr lang="en-US" sz="2400" spc="-10" dirty="0">
                <a:solidFill>
                  <a:srgbClr val="000000"/>
                </a:solidFill>
                <a:latin typeface="Carlito"/>
                <a:cs typeface="Carlito"/>
              </a:rPr>
              <a:t>Administrator must </a:t>
            </a:r>
            <a:r>
              <a:rPr lang="en-US" sz="2400" spc="-15" dirty="0">
                <a:solidFill>
                  <a:srgbClr val="000000"/>
                </a:solidFill>
                <a:latin typeface="Carlito"/>
                <a:cs typeface="Carlito"/>
              </a:rPr>
              <a:t>update </a:t>
            </a:r>
            <a:r>
              <a:rPr lang="en-US" sz="2400" dirty="0">
                <a:solidFill>
                  <a:srgbClr val="000000"/>
                </a:solidFill>
                <a:latin typeface="Carlito"/>
                <a:cs typeface="Carlito"/>
              </a:rPr>
              <a:t>all</a:t>
            </a:r>
            <a:r>
              <a:rPr lang="en-US" sz="2400" spc="-40" dirty="0">
                <a:solidFill>
                  <a:srgbClr val="000000"/>
                </a:solidFill>
                <a:latin typeface="Carlito"/>
                <a:cs typeface="Carlito"/>
              </a:rPr>
              <a:t> </a:t>
            </a:r>
            <a:r>
              <a:rPr lang="en-US" sz="2400" spc="-10" dirty="0">
                <a:solidFill>
                  <a:srgbClr val="000000"/>
                </a:solidFill>
                <a:latin typeface="Carlito"/>
                <a:cs typeface="Carlito"/>
              </a:rPr>
              <a:t>routes.</a:t>
            </a:r>
            <a:endParaRPr lang="en-US" sz="2400" dirty="0">
              <a:solidFill>
                <a:srgbClr val="000000"/>
              </a:solidFill>
              <a:latin typeface="Carlito"/>
              <a:cs typeface="Carlito"/>
            </a:endParaRPr>
          </a:p>
          <a:p>
            <a:pPr algn="just"/>
            <a:endParaRPr lang="en-US" dirty="0">
              <a:solidFill>
                <a:srgbClr val="000000"/>
              </a:solidFill>
            </a:endParaRPr>
          </a:p>
        </p:txBody>
      </p:sp>
    </p:spTree>
    <p:extLst>
      <p:ext uri="{BB962C8B-B14F-4D97-AF65-F5344CB8AC3E}">
        <p14:creationId xmlns:p14="http://schemas.microsoft.com/office/powerpoint/2010/main" val="1514006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Configuration</a:t>
            </a:r>
            <a:endParaRPr lang="en-US" b="1" dirty="0"/>
          </a:p>
        </p:txBody>
      </p:sp>
      <p:sp>
        <p:nvSpPr>
          <p:cNvPr id="3" name="Content Placeholder 2"/>
          <p:cNvSpPr>
            <a:spLocks noGrp="1"/>
          </p:cNvSpPr>
          <p:nvPr>
            <p:ph idx="1"/>
          </p:nvPr>
        </p:nvSpPr>
        <p:spPr/>
        <p:txBody>
          <a:bodyPr/>
          <a:lstStyle/>
          <a:p>
            <a:endParaRPr lang="en-US"/>
          </a:p>
        </p:txBody>
      </p:sp>
      <p:sp>
        <p:nvSpPr>
          <p:cNvPr id="4" name="object 3"/>
          <p:cNvSpPr/>
          <p:nvPr/>
        </p:nvSpPr>
        <p:spPr>
          <a:xfrm>
            <a:off x="1435608" y="1447800"/>
            <a:ext cx="7498080" cy="4983480"/>
          </a:xfrm>
          <a:prstGeom prst="rect">
            <a:avLst/>
          </a:prstGeom>
          <a:blipFill>
            <a:blip r:embed="rId2" cstate="print"/>
            <a:stretch>
              <a:fillRect/>
            </a:stretch>
          </a:blipFill>
        </p:spPr>
        <p:txBody>
          <a:bodyPr wrap="square" lIns="0" tIns="0" rIns="0" bIns="0" rtlCol="0"/>
          <a:lstStyle/>
          <a:p>
            <a:endParaRPr kern="1200" dirty="0"/>
          </a:p>
        </p:txBody>
      </p:sp>
    </p:spTree>
    <p:extLst>
      <p:ext uri="{BB962C8B-B14F-4D97-AF65-F5344CB8AC3E}">
        <p14:creationId xmlns:p14="http://schemas.microsoft.com/office/powerpoint/2010/main" val="91187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DYNAMIC ROUTING</a:t>
            </a:r>
            <a:r>
              <a:rPr lang="en-US" b="1" spc="-80" dirty="0"/>
              <a:t> </a:t>
            </a:r>
            <a:r>
              <a:rPr lang="en-US" b="1" spc="-10" dirty="0"/>
              <a:t>PROTOCOLS</a:t>
            </a:r>
            <a:endParaRPr lang="en-US" b="1" dirty="0"/>
          </a:p>
        </p:txBody>
      </p:sp>
      <p:sp>
        <p:nvSpPr>
          <p:cNvPr id="3" name="Content Placeholder 2"/>
          <p:cNvSpPr>
            <a:spLocks noGrp="1"/>
          </p:cNvSpPr>
          <p:nvPr>
            <p:ph idx="1"/>
          </p:nvPr>
        </p:nvSpPr>
        <p:spPr/>
        <p:txBody>
          <a:bodyPr>
            <a:normAutofit fontScale="77500" lnSpcReduction="20000"/>
          </a:bodyPr>
          <a:lstStyle/>
          <a:p>
            <a:pPr marL="355600" marR="54610" indent="-342900" algn="just">
              <a:lnSpc>
                <a:spcPts val="2880"/>
              </a:lnSpc>
              <a:spcBef>
                <a:spcPts val="795"/>
              </a:spcBef>
              <a:buFont typeface="Arial"/>
              <a:buChar char="•"/>
              <a:tabLst>
                <a:tab pos="354965" algn="l"/>
                <a:tab pos="355600" algn="l"/>
              </a:tabLst>
            </a:pPr>
            <a:r>
              <a:rPr lang="en-US" sz="3000" spc="-5" dirty="0">
                <a:solidFill>
                  <a:srgbClr val="000000"/>
                </a:solidFill>
                <a:latin typeface="Carlito"/>
                <a:cs typeface="Carlito"/>
              </a:rPr>
              <a:t>Dynamic </a:t>
            </a:r>
            <a:r>
              <a:rPr lang="en-US" sz="3000" spc="-15" dirty="0">
                <a:solidFill>
                  <a:srgbClr val="000000"/>
                </a:solidFill>
                <a:latin typeface="Carlito"/>
                <a:cs typeface="Carlito"/>
              </a:rPr>
              <a:t>routing </a:t>
            </a:r>
            <a:r>
              <a:rPr lang="en-US" sz="3000" dirty="0">
                <a:solidFill>
                  <a:srgbClr val="000000"/>
                </a:solidFill>
                <a:latin typeface="Carlito"/>
                <a:cs typeface="Carlito"/>
              </a:rPr>
              <a:t>is the </a:t>
            </a:r>
            <a:r>
              <a:rPr lang="en-US" sz="3000" spc="-15" dirty="0">
                <a:solidFill>
                  <a:srgbClr val="000000"/>
                </a:solidFill>
                <a:latin typeface="Carlito"/>
                <a:cs typeface="Carlito"/>
              </a:rPr>
              <a:t>process </a:t>
            </a:r>
            <a:r>
              <a:rPr lang="en-US" sz="3000" dirty="0">
                <a:solidFill>
                  <a:srgbClr val="000000"/>
                </a:solidFill>
                <a:latin typeface="Carlito"/>
                <a:cs typeface="Carlito"/>
              </a:rPr>
              <a:t>in </a:t>
            </a:r>
            <a:r>
              <a:rPr lang="en-US" sz="3000" spc="-5" dirty="0">
                <a:solidFill>
                  <a:srgbClr val="000000"/>
                </a:solidFill>
                <a:latin typeface="Carlito"/>
                <a:cs typeface="Carlito"/>
              </a:rPr>
              <a:t>which </a:t>
            </a:r>
            <a:r>
              <a:rPr lang="en-US" sz="3000" spc="-15" dirty="0">
                <a:solidFill>
                  <a:srgbClr val="000000"/>
                </a:solidFill>
                <a:latin typeface="Carlito"/>
                <a:cs typeface="Carlito"/>
              </a:rPr>
              <a:t>routing </a:t>
            </a:r>
            <a:r>
              <a:rPr lang="en-US" sz="3000" spc="-10" dirty="0">
                <a:solidFill>
                  <a:srgbClr val="000000"/>
                </a:solidFill>
                <a:latin typeface="Carlito"/>
                <a:cs typeface="Carlito"/>
              </a:rPr>
              <a:t>tables  </a:t>
            </a:r>
            <a:r>
              <a:rPr lang="en-US" sz="3000" spc="-15" dirty="0">
                <a:solidFill>
                  <a:srgbClr val="000000"/>
                </a:solidFill>
                <a:latin typeface="Carlito"/>
                <a:cs typeface="Carlito"/>
              </a:rPr>
              <a:t>are </a:t>
            </a:r>
            <a:r>
              <a:rPr lang="en-US" sz="3000" spc="-10" dirty="0">
                <a:solidFill>
                  <a:srgbClr val="000000"/>
                </a:solidFill>
                <a:latin typeface="Carlito"/>
                <a:cs typeface="Carlito"/>
              </a:rPr>
              <a:t>automatically </a:t>
            </a:r>
            <a:r>
              <a:rPr lang="en-US" sz="3000" spc="-15" dirty="0">
                <a:solidFill>
                  <a:srgbClr val="000000"/>
                </a:solidFill>
                <a:latin typeface="Carlito"/>
                <a:cs typeface="Carlito"/>
              </a:rPr>
              <a:t>updates </a:t>
            </a:r>
            <a:r>
              <a:rPr lang="en-US" sz="3000" spc="-10" dirty="0">
                <a:solidFill>
                  <a:srgbClr val="000000"/>
                </a:solidFill>
                <a:latin typeface="Carlito"/>
                <a:cs typeface="Carlito"/>
              </a:rPr>
              <a:t>by </a:t>
            </a:r>
            <a:r>
              <a:rPr lang="en-US" sz="3000" spc="-15" dirty="0">
                <a:solidFill>
                  <a:srgbClr val="000000"/>
                </a:solidFill>
                <a:latin typeface="Carlito"/>
                <a:cs typeface="Carlito"/>
              </a:rPr>
              <a:t>routing </a:t>
            </a:r>
            <a:r>
              <a:rPr lang="en-US" sz="3000" spc="-10" dirty="0">
                <a:solidFill>
                  <a:srgbClr val="000000"/>
                </a:solidFill>
                <a:latin typeface="Carlito"/>
                <a:cs typeface="Carlito"/>
              </a:rPr>
              <a:t>table </a:t>
            </a:r>
            <a:r>
              <a:rPr lang="en-US" sz="3000" spc="-5" dirty="0">
                <a:solidFill>
                  <a:srgbClr val="000000"/>
                </a:solidFill>
                <a:latin typeface="Carlito"/>
                <a:cs typeface="Carlito"/>
              </a:rPr>
              <a:t>of </a:t>
            </a:r>
            <a:r>
              <a:rPr lang="en-US" sz="3000" dirty="0">
                <a:solidFill>
                  <a:srgbClr val="000000"/>
                </a:solidFill>
                <a:latin typeface="Carlito"/>
                <a:cs typeface="Carlito"/>
              </a:rPr>
              <a:t>each  </a:t>
            </a:r>
            <a:r>
              <a:rPr lang="en-US" sz="3000" spc="-40" dirty="0">
                <a:solidFill>
                  <a:srgbClr val="000000"/>
                </a:solidFill>
                <a:latin typeface="Carlito"/>
                <a:cs typeface="Carlito"/>
              </a:rPr>
              <a:t>neighbor.</a:t>
            </a:r>
            <a:endParaRPr lang="en-US" sz="3000" dirty="0">
              <a:solidFill>
                <a:srgbClr val="000000"/>
              </a:solidFill>
              <a:latin typeface="Carlito"/>
              <a:cs typeface="Carlito"/>
            </a:endParaRPr>
          </a:p>
          <a:p>
            <a:pPr marL="756285" lvl="1" indent="-287020" algn="just">
              <a:spcBef>
                <a:spcPts val="45"/>
              </a:spcBef>
              <a:buFont typeface="Arial"/>
              <a:buChar char="–"/>
              <a:tabLst>
                <a:tab pos="756920" algn="l"/>
              </a:tabLst>
            </a:pPr>
            <a:r>
              <a:rPr lang="en-US" sz="2600" spc="-5" dirty="0">
                <a:solidFill>
                  <a:srgbClr val="000000"/>
                </a:solidFill>
                <a:latin typeface="Carlito"/>
                <a:cs typeface="Carlito"/>
              </a:rPr>
              <a:t>Dynamically </a:t>
            </a:r>
            <a:r>
              <a:rPr lang="en-US" sz="2600" spc="-10" dirty="0">
                <a:solidFill>
                  <a:srgbClr val="000000"/>
                </a:solidFill>
                <a:latin typeface="Carlito"/>
                <a:cs typeface="Carlito"/>
              </a:rPr>
              <a:t>discover </a:t>
            </a:r>
            <a:r>
              <a:rPr lang="en-US" sz="2600" dirty="0">
                <a:solidFill>
                  <a:srgbClr val="000000"/>
                </a:solidFill>
                <a:latin typeface="Carlito"/>
                <a:cs typeface="Carlito"/>
              </a:rPr>
              <a:t>&amp; </a:t>
            </a:r>
            <a:r>
              <a:rPr lang="en-US" sz="2600" spc="-5" dirty="0">
                <a:solidFill>
                  <a:srgbClr val="000000"/>
                </a:solidFill>
                <a:latin typeface="Carlito"/>
                <a:cs typeface="Carlito"/>
              </a:rPr>
              <a:t>maintains</a:t>
            </a:r>
            <a:r>
              <a:rPr lang="en-US" sz="2600" spc="-40" dirty="0">
                <a:solidFill>
                  <a:srgbClr val="000000"/>
                </a:solidFill>
                <a:latin typeface="Carlito"/>
                <a:cs typeface="Carlito"/>
              </a:rPr>
              <a:t> </a:t>
            </a:r>
            <a:r>
              <a:rPr lang="en-US" sz="2600" spc="-10" dirty="0">
                <a:solidFill>
                  <a:srgbClr val="000000"/>
                </a:solidFill>
                <a:latin typeface="Carlito"/>
                <a:cs typeface="Carlito"/>
              </a:rPr>
              <a:t>routes.</a:t>
            </a:r>
            <a:endParaRPr lang="en-US" sz="2600" dirty="0">
              <a:solidFill>
                <a:srgbClr val="000000"/>
              </a:solidFill>
              <a:latin typeface="Carlito"/>
              <a:cs typeface="Carlito"/>
            </a:endParaRPr>
          </a:p>
          <a:p>
            <a:pPr marL="756285" lvl="1" indent="-287020" algn="just">
              <a:buFont typeface="Arial"/>
              <a:buChar char="–"/>
              <a:tabLst>
                <a:tab pos="756920" algn="l"/>
              </a:tabLst>
            </a:pPr>
            <a:r>
              <a:rPr lang="en-US" sz="2600" spc="-10" dirty="0">
                <a:solidFill>
                  <a:srgbClr val="000000"/>
                </a:solidFill>
                <a:latin typeface="Carlito"/>
                <a:cs typeface="Carlito"/>
              </a:rPr>
              <a:t>Calculate</a:t>
            </a:r>
            <a:r>
              <a:rPr lang="en-US" sz="2600" spc="-30" dirty="0">
                <a:solidFill>
                  <a:srgbClr val="000000"/>
                </a:solidFill>
                <a:latin typeface="Carlito"/>
                <a:cs typeface="Carlito"/>
              </a:rPr>
              <a:t> </a:t>
            </a:r>
            <a:r>
              <a:rPr lang="en-US" sz="2600" spc="-10" dirty="0">
                <a:solidFill>
                  <a:srgbClr val="000000"/>
                </a:solidFill>
                <a:latin typeface="Carlito"/>
                <a:cs typeface="Carlito"/>
              </a:rPr>
              <a:t>routes</a:t>
            </a:r>
            <a:endParaRPr lang="en-US" sz="2600" dirty="0">
              <a:solidFill>
                <a:srgbClr val="000000"/>
              </a:solidFill>
              <a:latin typeface="Carlito"/>
              <a:cs typeface="Carlito"/>
            </a:endParaRPr>
          </a:p>
          <a:p>
            <a:pPr algn="just">
              <a:spcBef>
                <a:spcPts val="50"/>
              </a:spcBef>
            </a:pPr>
            <a:endParaRPr lang="en-US" sz="2500" dirty="0">
              <a:solidFill>
                <a:srgbClr val="000000"/>
              </a:solidFill>
              <a:latin typeface="Carlito"/>
              <a:cs typeface="Carlito"/>
            </a:endParaRPr>
          </a:p>
          <a:p>
            <a:pPr marL="355600" indent="-342900" algn="just">
              <a:buSzPct val="96666"/>
              <a:buFont typeface="Wingdings"/>
              <a:buChar char=""/>
              <a:tabLst>
                <a:tab pos="355600" algn="l"/>
              </a:tabLst>
            </a:pPr>
            <a:r>
              <a:rPr lang="en-US" sz="3000" spc="-15" dirty="0">
                <a:solidFill>
                  <a:srgbClr val="000000"/>
                </a:solidFill>
                <a:latin typeface="Carlito"/>
                <a:cs typeface="Carlito"/>
              </a:rPr>
              <a:t>Advantages</a:t>
            </a:r>
            <a:endParaRPr lang="en-US" sz="3000" dirty="0">
              <a:solidFill>
                <a:srgbClr val="000000"/>
              </a:solidFill>
              <a:latin typeface="Carlito"/>
              <a:cs typeface="Carlito"/>
            </a:endParaRPr>
          </a:p>
          <a:p>
            <a:pPr marL="756285" marR="206375" lvl="1" indent="-287020" algn="just">
              <a:lnSpc>
                <a:spcPct val="80000"/>
              </a:lnSpc>
              <a:spcBef>
                <a:spcPts val="640"/>
              </a:spcBef>
              <a:buFont typeface="Arial"/>
              <a:buChar char="–"/>
              <a:tabLst>
                <a:tab pos="756920" algn="l"/>
              </a:tabLst>
            </a:pPr>
            <a:r>
              <a:rPr lang="en-US" sz="2600" spc="-5" dirty="0">
                <a:solidFill>
                  <a:srgbClr val="000000"/>
                </a:solidFill>
                <a:latin typeface="Carlito"/>
                <a:cs typeface="Carlito"/>
              </a:rPr>
              <a:t>Less </a:t>
            </a:r>
            <a:r>
              <a:rPr lang="en-US" sz="2600" spc="-10" dirty="0">
                <a:solidFill>
                  <a:srgbClr val="000000"/>
                </a:solidFill>
                <a:latin typeface="Carlito"/>
                <a:cs typeface="Carlito"/>
              </a:rPr>
              <a:t>work </a:t>
            </a:r>
            <a:r>
              <a:rPr lang="en-US" sz="2600" dirty="0">
                <a:solidFill>
                  <a:srgbClr val="000000"/>
                </a:solidFill>
                <a:latin typeface="Carlito"/>
                <a:cs typeface="Carlito"/>
              </a:rPr>
              <a:t>in </a:t>
            </a:r>
            <a:r>
              <a:rPr lang="en-US" sz="2600" spc="-5" dirty="0">
                <a:solidFill>
                  <a:srgbClr val="000000"/>
                </a:solidFill>
                <a:latin typeface="Carlito"/>
                <a:cs typeface="Carlito"/>
              </a:rPr>
              <a:t>maintaining </a:t>
            </a:r>
            <a:r>
              <a:rPr lang="en-US" sz="2600" dirty="0">
                <a:solidFill>
                  <a:srgbClr val="000000"/>
                </a:solidFill>
                <a:latin typeface="Carlito"/>
                <a:cs typeface="Carlito"/>
              </a:rPr>
              <a:t>the </a:t>
            </a:r>
            <a:r>
              <a:rPr lang="en-US" sz="2600" spc="-10" dirty="0">
                <a:solidFill>
                  <a:srgbClr val="000000"/>
                </a:solidFill>
                <a:latin typeface="Carlito"/>
                <a:cs typeface="Carlito"/>
              </a:rPr>
              <a:t>configuration </a:t>
            </a:r>
            <a:r>
              <a:rPr lang="en-US" sz="2600" dirty="0">
                <a:solidFill>
                  <a:srgbClr val="000000"/>
                </a:solidFill>
                <a:latin typeface="Carlito"/>
                <a:cs typeface="Carlito"/>
              </a:rPr>
              <a:t>when adding</a:t>
            </a:r>
            <a:r>
              <a:rPr lang="en-US" sz="2600" spc="-95" dirty="0">
                <a:solidFill>
                  <a:srgbClr val="000000"/>
                </a:solidFill>
                <a:latin typeface="Carlito"/>
                <a:cs typeface="Carlito"/>
              </a:rPr>
              <a:t> </a:t>
            </a:r>
            <a:r>
              <a:rPr lang="en-US" sz="2600" dirty="0">
                <a:solidFill>
                  <a:srgbClr val="000000"/>
                </a:solidFill>
                <a:latin typeface="Carlito"/>
                <a:cs typeface="Carlito"/>
              </a:rPr>
              <a:t>&amp;  </a:t>
            </a:r>
            <a:r>
              <a:rPr lang="en-US" sz="2600" spc="-5" dirty="0">
                <a:solidFill>
                  <a:srgbClr val="000000"/>
                </a:solidFill>
                <a:latin typeface="Carlito"/>
                <a:cs typeface="Carlito"/>
              </a:rPr>
              <a:t>deleting</a:t>
            </a:r>
            <a:r>
              <a:rPr lang="en-US" sz="2600" spc="-40" dirty="0">
                <a:solidFill>
                  <a:srgbClr val="000000"/>
                </a:solidFill>
                <a:latin typeface="Carlito"/>
                <a:cs typeface="Carlito"/>
              </a:rPr>
              <a:t> </a:t>
            </a:r>
            <a:r>
              <a:rPr lang="en-US" sz="2600" spc="-10" dirty="0">
                <a:solidFill>
                  <a:srgbClr val="000000"/>
                </a:solidFill>
                <a:latin typeface="Carlito"/>
                <a:cs typeface="Carlito"/>
              </a:rPr>
              <a:t>networks.</a:t>
            </a:r>
            <a:endParaRPr lang="en-US" sz="2600" dirty="0">
              <a:solidFill>
                <a:srgbClr val="000000"/>
              </a:solidFill>
              <a:latin typeface="Carlito"/>
              <a:cs typeface="Carlito"/>
            </a:endParaRPr>
          </a:p>
          <a:p>
            <a:pPr marL="830580" lvl="1" indent="-361315" algn="just">
              <a:buFont typeface="Arial"/>
              <a:buChar char="–"/>
              <a:tabLst>
                <a:tab pos="830580" algn="l"/>
                <a:tab pos="831215" algn="l"/>
              </a:tabLst>
            </a:pPr>
            <a:r>
              <a:rPr lang="en-US" sz="2600" spc="-10" dirty="0">
                <a:solidFill>
                  <a:srgbClr val="000000"/>
                </a:solidFill>
                <a:latin typeface="Carlito"/>
                <a:cs typeface="Carlito"/>
              </a:rPr>
              <a:t>Protocols </a:t>
            </a:r>
            <a:r>
              <a:rPr lang="en-US" sz="2600" spc="-5" dirty="0">
                <a:solidFill>
                  <a:srgbClr val="000000"/>
                </a:solidFill>
                <a:latin typeface="Carlito"/>
                <a:cs typeface="Carlito"/>
              </a:rPr>
              <a:t>automatically react </a:t>
            </a:r>
            <a:r>
              <a:rPr lang="en-US" sz="2600" spc="-15" dirty="0">
                <a:solidFill>
                  <a:srgbClr val="000000"/>
                </a:solidFill>
                <a:latin typeface="Carlito"/>
                <a:cs typeface="Carlito"/>
              </a:rPr>
              <a:t>to </a:t>
            </a:r>
            <a:r>
              <a:rPr lang="en-US" sz="2600" dirty="0">
                <a:solidFill>
                  <a:srgbClr val="000000"/>
                </a:solidFill>
                <a:latin typeface="Carlito"/>
                <a:cs typeface="Carlito"/>
              </a:rPr>
              <a:t>the </a:t>
            </a:r>
            <a:r>
              <a:rPr lang="en-US" sz="2600" spc="-10" dirty="0">
                <a:solidFill>
                  <a:srgbClr val="000000"/>
                </a:solidFill>
                <a:latin typeface="Carlito"/>
                <a:cs typeface="Carlito"/>
              </a:rPr>
              <a:t>topology</a:t>
            </a:r>
            <a:r>
              <a:rPr lang="en-US" sz="2600" spc="15" dirty="0">
                <a:solidFill>
                  <a:srgbClr val="000000"/>
                </a:solidFill>
                <a:latin typeface="Carlito"/>
                <a:cs typeface="Carlito"/>
              </a:rPr>
              <a:t> </a:t>
            </a:r>
            <a:r>
              <a:rPr lang="en-US" sz="2600" spc="-5" dirty="0">
                <a:solidFill>
                  <a:srgbClr val="000000"/>
                </a:solidFill>
                <a:latin typeface="Carlito"/>
                <a:cs typeface="Carlito"/>
              </a:rPr>
              <a:t>changes.</a:t>
            </a:r>
            <a:endParaRPr lang="en-US" sz="2600" dirty="0">
              <a:solidFill>
                <a:srgbClr val="000000"/>
              </a:solidFill>
              <a:latin typeface="Carlito"/>
              <a:cs typeface="Carlito"/>
            </a:endParaRPr>
          </a:p>
          <a:p>
            <a:pPr marL="756285" lvl="1" indent="-287020" algn="just">
              <a:lnSpc>
                <a:spcPts val="3115"/>
              </a:lnSpc>
              <a:buFont typeface="Arial"/>
              <a:buChar char="–"/>
              <a:tabLst>
                <a:tab pos="756920" algn="l"/>
              </a:tabLst>
            </a:pPr>
            <a:r>
              <a:rPr lang="en-US" sz="2600" spc="-10" dirty="0">
                <a:solidFill>
                  <a:srgbClr val="000000"/>
                </a:solidFill>
                <a:latin typeface="Carlito"/>
                <a:cs typeface="Carlito"/>
              </a:rPr>
              <a:t>Configuration </a:t>
            </a:r>
            <a:r>
              <a:rPr lang="en-US" sz="2600" dirty="0">
                <a:solidFill>
                  <a:srgbClr val="000000"/>
                </a:solidFill>
                <a:latin typeface="Carlito"/>
                <a:cs typeface="Carlito"/>
              </a:rPr>
              <a:t>is</a:t>
            </a:r>
            <a:r>
              <a:rPr lang="en-US" sz="2600" spc="-20" dirty="0">
                <a:solidFill>
                  <a:srgbClr val="000000"/>
                </a:solidFill>
                <a:latin typeface="Carlito"/>
                <a:cs typeface="Carlito"/>
              </a:rPr>
              <a:t> </a:t>
            </a:r>
            <a:r>
              <a:rPr lang="en-US" sz="2600" spc="-5" dirty="0">
                <a:solidFill>
                  <a:srgbClr val="000000"/>
                </a:solidFill>
                <a:latin typeface="Carlito"/>
                <a:cs typeface="Carlito"/>
              </a:rPr>
              <a:t>less-prone.</a:t>
            </a:r>
            <a:endParaRPr lang="en-US" sz="2600" dirty="0">
              <a:solidFill>
                <a:srgbClr val="000000"/>
              </a:solidFill>
              <a:latin typeface="Carlito"/>
              <a:cs typeface="Carlito"/>
            </a:endParaRPr>
          </a:p>
          <a:p>
            <a:pPr marL="355600" indent="-342900" algn="just">
              <a:lnSpc>
                <a:spcPts val="3595"/>
              </a:lnSpc>
              <a:buSzPct val="96666"/>
              <a:buFont typeface="Wingdings"/>
              <a:buChar char=""/>
              <a:tabLst>
                <a:tab pos="355600" algn="l"/>
              </a:tabLst>
            </a:pPr>
            <a:r>
              <a:rPr lang="en-US" sz="3000" spc="-15" dirty="0">
                <a:solidFill>
                  <a:srgbClr val="000000"/>
                </a:solidFill>
                <a:latin typeface="Carlito"/>
                <a:cs typeface="Carlito"/>
              </a:rPr>
              <a:t>Disadvantages</a:t>
            </a:r>
            <a:endParaRPr lang="en-US" sz="3000" dirty="0">
              <a:solidFill>
                <a:srgbClr val="000000"/>
              </a:solidFill>
              <a:latin typeface="Carlito"/>
              <a:cs typeface="Carlito"/>
            </a:endParaRPr>
          </a:p>
          <a:p>
            <a:pPr marL="756285" lvl="1" indent="-287020" algn="just">
              <a:spcBef>
                <a:spcPts val="20"/>
              </a:spcBef>
              <a:buFont typeface="Arial"/>
              <a:buChar char="–"/>
              <a:tabLst>
                <a:tab pos="756920" algn="l"/>
              </a:tabLst>
            </a:pPr>
            <a:r>
              <a:rPr lang="en-US" sz="2600" spc="-20" dirty="0">
                <a:solidFill>
                  <a:srgbClr val="000000"/>
                </a:solidFill>
                <a:latin typeface="Carlito"/>
                <a:cs typeface="Carlito"/>
              </a:rPr>
              <a:t>Routers </a:t>
            </a:r>
            <a:r>
              <a:rPr lang="en-US" sz="2600" spc="-10" dirty="0">
                <a:solidFill>
                  <a:srgbClr val="000000"/>
                </a:solidFill>
                <a:latin typeface="Carlito"/>
                <a:cs typeface="Carlito"/>
              </a:rPr>
              <a:t>resource are</a:t>
            </a:r>
            <a:r>
              <a:rPr lang="en-US" sz="2600" spc="-35" dirty="0">
                <a:solidFill>
                  <a:srgbClr val="000000"/>
                </a:solidFill>
                <a:latin typeface="Carlito"/>
                <a:cs typeface="Carlito"/>
              </a:rPr>
              <a:t> </a:t>
            </a:r>
            <a:r>
              <a:rPr lang="en-US" sz="2600" spc="-5" dirty="0">
                <a:solidFill>
                  <a:srgbClr val="000000"/>
                </a:solidFill>
                <a:latin typeface="Carlito"/>
                <a:cs typeface="Carlito"/>
              </a:rPr>
              <a:t>used.</a:t>
            </a:r>
            <a:endParaRPr lang="en-US" sz="2600" dirty="0">
              <a:solidFill>
                <a:srgbClr val="000000"/>
              </a:solidFill>
              <a:latin typeface="Carlito"/>
              <a:cs typeface="Carlito"/>
            </a:endParaRPr>
          </a:p>
          <a:p>
            <a:pPr marL="756285" lvl="1" indent="-287020" algn="just">
              <a:buFont typeface="Arial"/>
              <a:buChar char="–"/>
              <a:tabLst>
                <a:tab pos="756920" algn="l"/>
              </a:tabLst>
            </a:pPr>
            <a:r>
              <a:rPr lang="en-US" sz="2600" spc="-10" dirty="0">
                <a:solidFill>
                  <a:srgbClr val="000000"/>
                </a:solidFill>
                <a:latin typeface="Carlito"/>
                <a:cs typeface="Carlito"/>
              </a:rPr>
              <a:t>More administrator </a:t>
            </a:r>
            <a:r>
              <a:rPr lang="en-US" sz="2600" spc="-5" dirty="0">
                <a:solidFill>
                  <a:srgbClr val="000000"/>
                </a:solidFill>
                <a:latin typeface="Carlito"/>
                <a:cs typeface="Carlito"/>
              </a:rPr>
              <a:t>knowledge </a:t>
            </a:r>
            <a:r>
              <a:rPr lang="en-US" sz="2600" dirty="0">
                <a:solidFill>
                  <a:srgbClr val="000000"/>
                </a:solidFill>
                <a:latin typeface="Carlito"/>
                <a:cs typeface="Carlito"/>
              </a:rPr>
              <a:t>is </a:t>
            </a:r>
            <a:r>
              <a:rPr lang="en-US" sz="2600" spc="-10" dirty="0">
                <a:solidFill>
                  <a:srgbClr val="000000"/>
                </a:solidFill>
                <a:latin typeface="Carlito"/>
                <a:cs typeface="Carlito"/>
              </a:rPr>
              <a:t>required </a:t>
            </a:r>
            <a:r>
              <a:rPr lang="en-US" sz="2600" spc="-25" dirty="0">
                <a:solidFill>
                  <a:srgbClr val="000000"/>
                </a:solidFill>
                <a:latin typeface="Carlito"/>
                <a:cs typeface="Carlito"/>
              </a:rPr>
              <a:t>for</a:t>
            </a:r>
            <a:r>
              <a:rPr lang="en-US" sz="2600" spc="-50" dirty="0">
                <a:solidFill>
                  <a:srgbClr val="000000"/>
                </a:solidFill>
                <a:latin typeface="Carlito"/>
                <a:cs typeface="Carlito"/>
              </a:rPr>
              <a:t> </a:t>
            </a:r>
            <a:r>
              <a:rPr lang="en-US" sz="2600" spc="-10" dirty="0">
                <a:solidFill>
                  <a:srgbClr val="000000"/>
                </a:solidFill>
                <a:latin typeface="Carlito"/>
                <a:cs typeface="Carlito"/>
              </a:rPr>
              <a:t>configuration</a:t>
            </a:r>
            <a:endParaRPr lang="en-US" sz="2600" dirty="0">
              <a:solidFill>
                <a:srgbClr val="000000"/>
              </a:solidFill>
              <a:latin typeface="Carlito"/>
              <a:cs typeface="Carlito"/>
            </a:endParaRPr>
          </a:p>
          <a:p>
            <a:pPr algn="just"/>
            <a:endParaRPr lang="en-US" dirty="0">
              <a:solidFill>
                <a:srgbClr val="000000"/>
              </a:solidFill>
            </a:endParaRPr>
          </a:p>
        </p:txBody>
      </p:sp>
    </p:spTree>
    <p:extLst>
      <p:ext uri="{BB962C8B-B14F-4D97-AF65-F5344CB8AC3E}">
        <p14:creationId xmlns:p14="http://schemas.microsoft.com/office/powerpoint/2010/main" val="9893227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DV  </a:t>
            </a:r>
            <a:r>
              <a:rPr lang="en-US" b="1" dirty="0" err="1" smtClean="0"/>
              <a:t>Vs</a:t>
            </a:r>
            <a:r>
              <a:rPr lang="en-US" b="1" dirty="0" smtClean="0"/>
              <a:t> LS</a:t>
            </a:r>
            <a:endParaRPr lang="en-US" b="1" dirty="0"/>
          </a:p>
        </p:txBody>
      </p:sp>
      <p:sp>
        <p:nvSpPr>
          <p:cNvPr id="3" name="Content Placeholder 2"/>
          <p:cNvSpPr>
            <a:spLocks noGrp="1"/>
          </p:cNvSpPr>
          <p:nvPr>
            <p:ph idx="1"/>
          </p:nvPr>
        </p:nvSpPr>
        <p:spPr/>
        <p:txBody>
          <a:bodyPr/>
          <a:lstStyle/>
          <a:p>
            <a:endParaRPr lang="en-US"/>
          </a:p>
        </p:txBody>
      </p:sp>
      <p:sp>
        <p:nvSpPr>
          <p:cNvPr id="4" name="object 3"/>
          <p:cNvSpPr/>
          <p:nvPr/>
        </p:nvSpPr>
        <p:spPr>
          <a:xfrm>
            <a:off x="1435608" y="1447800"/>
            <a:ext cx="7498080" cy="5029200"/>
          </a:xfrm>
          <a:prstGeom prst="rect">
            <a:avLst/>
          </a:prstGeom>
          <a:blipFill>
            <a:blip r:embed="rId2" cstate="print"/>
            <a:stretch>
              <a:fillRect/>
            </a:stretch>
          </a:blipFill>
        </p:spPr>
        <p:txBody>
          <a:bodyPr wrap="square" lIns="0" tIns="0" rIns="0" bIns="0" rtlCol="0"/>
          <a:lstStyle/>
          <a:p>
            <a:endParaRPr kern="1200" dirty="0"/>
          </a:p>
        </p:txBody>
      </p:sp>
    </p:spTree>
    <p:extLst>
      <p:ext uri="{BB962C8B-B14F-4D97-AF65-F5344CB8AC3E}">
        <p14:creationId xmlns:p14="http://schemas.microsoft.com/office/powerpoint/2010/main" val="1639895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RIP</a:t>
            </a:r>
            <a:endParaRPr lang="en-US" b="1" dirty="0"/>
          </a:p>
        </p:txBody>
      </p:sp>
      <p:sp>
        <p:nvSpPr>
          <p:cNvPr id="3" name="Content Placeholder 2"/>
          <p:cNvSpPr>
            <a:spLocks noGrp="1"/>
          </p:cNvSpPr>
          <p:nvPr>
            <p:ph idx="1"/>
          </p:nvPr>
        </p:nvSpPr>
        <p:spPr/>
        <p:txBody>
          <a:bodyPr>
            <a:normAutofit fontScale="77500" lnSpcReduction="20000"/>
          </a:bodyPr>
          <a:lstStyle/>
          <a:p>
            <a:pPr marL="355600" marR="5080" indent="-342900">
              <a:lnSpc>
                <a:spcPts val="3460"/>
              </a:lnSpc>
              <a:spcBef>
                <a:spcPts val="535"/>
              </a:spcBef>
              <a:buFont typeface="Arial"/>
              <a:buChar char="•"/>
              <a:tabLst>
                <a:tab pos="354965" algn="l"/>
                <a:tab pos="355600" algn="l"/>
              </a:tabLst>
            </a:pPr>
            <a:r>
              <a:rPr lang="en-US" dirty="0">
                <a:solidFill>
                  <a:srgbClr val="000000"/>
                </a:solidFill>
                <a:latin typeface="Carlito"/>
                <a:cs typeface="Carlito"/>
              </a:rPr>
              <a:t>It </a:t>
            </a:r>
            <a:r>
              <a:rPr lang="en-US" spc="-10" dirty="0">
                <a:solidFill>
                  <a:srgbClr val="000000"/>
                </a:solidFill>
                <a:latin typeface="Carlito"/>
                <a:cs typeface="Carlito"/>
              </a:rPr>
              <a:t>allows </a:t>
            </a:r>
            <a:r>
              <a:rPr lang="en-US" spc="-25" dirty="0">
                <a:solidFill>
                  <a:srgbClr val="000000"/>
                </a:solidFill>
                <a:latin typeface="Carlito"/>
                <a:cs typeface="Carlito"/>
              </a:rPr>
              <a:t>routers </a:t>
            </a:r>
            <a:r>
              <a:rPr lang="en-US" spc="-20" dirty="0">
                <a:solidFill>
                  <a:srgbClr val="000000"/>
                </a:solidFill>
                <a:latin typeface="Carlito"/>
                <a:cs typeface="Carlito"/>
              </a:rPr>
              <a:t>to exchange </a:t>
            </a:r>
            <a:r>
              <a:rPr lang="en-US" spc="-5" dirty="0">
                <a:solidFill>
                  <a:srgbClr val="000000"/>
                </a:solidFill>
                <a:latin typeface="Carlito"/>
                <a:cs typeface="Carlito"/>
              </a:rPr>
              <a:t>their </a:t>
            </a:r>
            <a:r>
              <a:rPr lang="en-US" spc="-10" dirty="0">
                <a:solidFill>
                  <a:srgbClr val="000000"/>
                </a:solidFill>
                <a:latin typeface="Carlito"/>
                <a:cs typeface="Carlito"/>
              </a:rPr>
              <a:t>routing tables at  </a:t>
            </a:r>
            <a:r>
              <a:rPr lang="en-US" dirty="0">
                <a:solidFill>
                  <a:srgbClr val="000000"/>
                </a:solidFill>
                <a:latin typeface="Carlito"/>
                <a:cs typeface="Carlito"/>
              </a:rPr>
              <a:t>a </a:t>
            </a:r>
            <a:r>
              <a:rPr lang="en-US" spc="-10" dirty="0">
                <a:solidFill>
                  <a:srgbClr val="000000"/>
                </a:solidFill>
                <a:latin typeface="Carlito"/>
                <a:cs typeface="Carlito"/>
              </a:rPr>
              <a:t>predefined</a:t>
            </a:r>
            <a:r>
              <a:rPr lang="en-US" spc="-20" dirty="0">
                <a:solidFill>
                  <a:srgbClr val="000000"/>
                </a:solidFill>
                <a:latin typeface="Carlito"/>
                <a:cs typeface="Carlito"/>
              </a:rPr>
              <a:t> </a:t>
            </a:r>
            <a:r>
              <a:rPr lang="en-US" spc="-10" dirty="0">
                <a:solidFill>
                  <a:srgbClr val="000000"/>
                </a:solidFill>
                <a:latin typeface="Carlito"/>
                <a:cs typeface="Carlito"/>
              </a:rPr>
              <a:t>interval.</a:t>
            </a:r>
            <a:endParaRPr lang="en-US" dirty="0">
              <a:solidFill>
                <a:srgbClr val="000000"/>
              </a:solidFill>
              <a:latin typeface="Carlito"/>
              <a:cs typeface="Carlito"/>
            </a:endParaRPr>
          </a:p>
          <a:p>
            <a:pPr marL="355600" marR="1061720" indent="-342900">
              <a:lnSpc>
                <a:spcPts val="3460"/>
              </a:lnSpc>
              <a:spcBef>
                <a:spcPts val="760"/>
              </a:spcBef>
              <a:buFont typeface="Arial"/>
              <a:buChar char="•"/>
              <a:tabLst>
                <a:tab pos="354965" algn="l"/>
                <a:tab pos="355600" algn="l"/>
              </a:tabLst>
            </a:pPr>
            <a:r>
              <a:rPr lang="en-US" dirty="0">
                <a:solidFill>
                  <a:srgbClr val="000000"/>
                </a:solidFill>
                <a:latin typeface="Carlito"/>
                <a:cs typeface="Carlito"/>
              </a:rPr>
              <a:t>It is a </a:t>
            </a:r>
            <a:r>
              <a:rPr lang="en-US" spc="-10" dirty="0">
                <a:solidFill>
                  <a:srgbClr val="000000"/>
                </a:solidFill>
                <a:latin typeface="Carlito"/>
                <a:cs typeface="Carlito"/>
              </a:rPr>
              <a:t>distance-vector routing </a:t>
            </a:r>
            <a:r>
              <a:rPr lang="en-US" spc="-15" dirty="0">
                <a:solidFill>
                  <a:srgbClr val="000000"/>
                </a:solidFill>
                <a:latin typeface="Carlito"/>
                <a:cs typeface="Carlito"/>
              </a:rPr>
              <a:t>protocol </a:t>
            </a:r>
            <a:r>
              <a:rPr lang="en-US" dirty="0">
                <a:solidFill>
                  <a:srgbClr val="000000"/>
                </a:solidFill>
                <a:latin typeface="Carlito"/>
                <a:cs typeface="Carlito"/>
              </a:rPr>
              <a:t>which  </a:t>
            </a:r>
            <a:r>
              <a:rPr lang="en-US" spc="-10" dirty="0" smtClean="0">
                <a:solidFill>
                  <a:srgbClr val="000000"/>
                </a:solidFill>
                <a:latin typeface="Carlito"/>
                <a:cs typeface="Carlito"/>
              </a:rPr>
              <a:t>employs </a:t>
            </a:r>
            <a:r>
              <a:rPr lang="en-US" spc="-5" dirty="0">
                <a:solidFill>
                  <a:srgbClr val="000000"/>
                </a:solidFill>
                <a:latin typeface="Carlito"/>
                <a:cs typeface="Carlito"/>
              </a:rPr>
              <a:t>the hop </a:t>
            </a:r>
            <a:r>
              <a:rPr lang="en-US" spc="-15" dirty="0">
                <a:solidFill>
                  <a:srgbClr val="000000"/>
                </a:solidFill>
                <a:latin typeface="Carlito"/>
                <a:cs typeface="Carlito"/>
              </a:rPr>
              <a:t>count </a:t>
            </a:r>
            <a:r>
              <a:rPr lang="en-US" dirty="0">
                <a:solidFill>
                  <a:srgbClr val="000000"/>
                </a:solidFill>
                <a:latin typeface="Carlito"/>
                <a:cs typeface="Carlito"/>
              </a:rPr>
              <a:t>as a </a:t>
            </a:r>
            <a:r>
              <a:rPr lang="en-US" spc="-10" dirty="0">
                <a:solidFill>
                  <a:srgbClr val="000000"/>
                </a:solidFill>
                <a:latin typeface="Carlito"/>
                <a:cs typeface="Carlito"/>
              </a:rPr>
              <a:t>routing</a:t>
            </a:r>
            <a:r>
              <a:rPr lang="en-US" spc="40" dirty="0">
                <a:solidFill>
                  <a:srgbClr val="000000"/>
                </a:solidFill>
                <a:latin typeface="Carlito"/>
                <a:cs typeface="Carlito"/>
              </a:rPr>
              <a:t> </a:t>
            </a:r>
            <a:r>
              <a:rPr lang="en-US" spc="-5" dirty="0">
                <a:solidFill>
                  <a:srgbClr val="000000"/>
                </a:solidFill>
                <a:latin typeface="Carlito"/>
                <a:cs typeface="Carlito"/>
              </a:rPr>
              <a:t>metric.</a:t>
            </a:r>
            <a:endParaRPr lang="en-US" dirty="0">
              <a:solidFill>
                <a:srgbClr val="000000"/>
              </a:solidFill>
              <a:latin typeface="Carlito"/>
              <a:cs typeface="Carlito"/>
            </a:endParaRPr>
          </a:p>
          <a:p>
            <a:pPr marL="355600" indent="-342900">
              <a:spcBef>
                <a:spcPts val="330"/>
              </a:spcBef>
              <a:buFont typeface="Arial"/>
              <a:buChar char="•"/>
              <a:tabLst>
                <a:tab pos="354965" algn="l"/>
                <a:tab pos="355600" algn="l"/>
              </a:tabLst>
            </a:pPr>
            <a:r>
              <a:rPr lang="en-US" dirty="0">
                <a:solidFill>
                  <a:srgbClr val="000000"/>
                </a:solidFill>
                <a:latin typeface="Carlito"/>
                <a:cs typeface="Carlito"/>
              </a:rPr>
              <a:t>It </a:t>
            </a:r>
            <a:r>
              <a:rPr lang="en-US" spc="-20" dirty="0">
                <a:solidFill>
                  <a:srgbClr val="000000"/>
                </a:solidFill>
                <a:latin typeface="Carlito"/>
                <a:cs typeface="Carlito"/>
              </a:rPr>
              <a:t>transmitted </a:t>
            </a:r>
            <a:r>
              <a:rPr lang="en-US" spc="-15" dirty="0">
                <a:solidFill>
                  <a:srgbClr val="000000"/>
                </a:solidFill>
                <a:latin typeface="Carlito"/>
                <a:cs typeface="Carlito"/>
              </a:rPr>
              <a:t>updates </a:t>
            </a:r>
            <a:r>
              <a:rPr lang="en-US" dirty="0">
                <a:solidFill>
                  <a:srgbClr val="000000"/>
                </a:solidFill>
                <a:latin typeface="Carlito"/>
                <a:cs typeface="Carlito"/>
              </a:rPr>
              <a:t>in </a:t>
            </a:r>
            <a:r>
              <a:rPr lang="en-US" spc="-10" dirty="0">
                <a:solidFill>
                  <a:srgbClr val="000000"/>
                </a:solidFill>
                <a:latin typeface="Carlito"/>
                <a:cs typeface="Carlito"/>
              </a:rPr>
              <a:t>every 30</a:t>
            </a:r>
            <a:r>
              <a:rPr lang="en-US" spc="105" dirty="0">
                <a:solidFill>
                  <a:srgbClr val="000000"/>
                </a:solidFill>
                <a:latin typeface="Carlito"/>
                <a:cs typeface="Carlito"/>
              </a:rPr>
              <a:t> </a:t>
            </a:r>
            <a:r>
              <a:rPr lang="en-US" spc="-10" dirty="0">
                <a:solidFill>
                  <a:srgbClr val="000000"/>
                </a:solidFill>
                <a:latin typeface="Carlito"/>
                <a:cs typeface="Carlito"/>
              </a:rPr>
              <a:t>seconds.</a:t>
            </a:r>
            <a:endParaRPr lang="en-US" dirty="0">
              <a:solidFill>
                <a:srgbClr val="000000"/>
              </a:solidFill>
              <a:latin typeface="Carlito"/>
              <a:cs typeface="Carlito"/>
            </a:endParaRPr>
          </a:p>
          <a:p>
            <a:pPr>
              <a:spcBef>
                <a:spcPts val="30"/>
              </a:spcBef>
            </a:pPr>
            <a:endParaRPr lang="en-US" sz="3750" dirty="0">
              <a:solidFill>
                <a:srgbClr val="000000"/>
              </a:solidFill>
              <a:latin typeface="Carlito"/>
              <a:cs typeface="Carlito"/>
            </a:endParaRPr>
          </a:p>
          <a:p>
            <a:pPr marL="375920" indent="-363855">
              <a:spcBef>
                <a:spcPts val="5"/>
              </a:spcBef>
              <a:buSzPct val="96875"/>
              <a:buFont typeface="Wingdings"/>
              <a:buChar char=""/>
              <a:tabLst>
                <a:tab pos="376555" algn="l"/>
              </a:tabLst>
            </a:pPr>
            <a:r>
              <a:rPr lang="en-US" spc="-10" dirty="0">
                <a:solidFill>
                  <a:srgbClr val="000000"/>
                </a:solidFill>
                <a:latin typeface="Carlito"/>
                <a:cs typeface="Carlito"/>
              </a:rPr>
              <a:t>CHARACTERISTICS:</a:t>
            </a:r>
            <a:r>
              <a:rPr lang="en-US" spc="60" dirty="0">
                <a:solidFill>
                  <a:srgbClr val="000000"/>
                </a:solidFill>
                <a:latin typeface="Carlito"/>
                <a:cs typeface="Carlito"/>
              </a:rPr>
              <a:t> </a:t>
            </a:r>
            <a:r>
              <a:rPr lang="en-US" dirty="0">
                <a:solidFill>
                  <a:srgbClr val="000000"/>
                </a:solidFill>
                <a:latin typeface="Carlito"/>
                <a:cs typeface="Carlito"/>
              </a:rPr>
              <a:t>-</a:t>
            </a:r>
          </a:p>
          <a:p>
            <a:pPr marL="756285" lvl="1" indent="-287020">
              <a:spcBef>
                <a:spcPts val="350"/>
              </a:spcBef>
              <a:buSzPct val="96428"/>
              <a:buFont typeface="Wingdings"/>
              <a:buChar char=""/>
              <a:tabLst>
                <a:tab pos="756920" algn="l"/>
              </a:tabLst>
            </a:pPr>
            <a:r>
              <a:rPr lang="en-US" spc="-5" dirty="0">
                <a:solidFill>
                  <a:srgbClr val="000000"/>
                </a:solidFill>
                <a:latin typeface="Carlito"/>
                <a:cs typeface="Carlito"/>
              </a:rPr>
              <a:t>Uses </a:t>
            </a:r>
            <a:r>
              <a:rPr lang="en-US" spc="-10" dirty="0">
                <a:solidFill>
                  <a:srgbClr val="000000"/>
                </a:solidFill>
                <a:latin typeface="Carlito"/>
                <a:cs typeface="Carlito"/>
              </a:rPr>
              <a:t>hop </a:t>
            </a:r>
            <a:r>
              <a:rPr lang="en-US" spc="-15" dirty="0">
                <a:solidFill>
                  <a:srgbClr val="000000"/>
                </a:solidFill>
                <a:latin typeface="Carlito"/>
                <a:cs typeface="Carlito"/>
              </a:rPr>
              <a:t>count</a:t>
            </a:r>
            <a:r>
              <a:rPr lang="en-US" spc="60" dirty="0">
                <a:solidFill>
                  <a:srgbClr val="000000"/>
                </a:solidFill>
                <a:latin typeface="Carlito"/>
                <a:cs typeface="Carlito"/>
              </a:rPr>
              <a:t> </a:t>
            </a:r>
            <a:r>
              <a:rPr lang="en-US" spc="-10" dirty="0">
                <a:solidFill>
                  <a:srgbClr val="000000"/>
                </a:solidFill>
                <a:latin typeface="Carlito"/>
                <a:cs typeface="Carlito"/>
              </a:rPr>
              <a:t>metric</a:t>
            </a:r>
            <a:endParaRPr lang="en-US" dirty="0">
              <a:solidFill>
                <a:srgbClr val="000000"/>
              </a:solidFill>
              <a:latin typeface="Carlito"/>
              <a:cs typeface="Carlito"/>
            </a:endParaRPr>
          </a:p>
          <a:p>
            <a:pPr marL="756285" lvl="1" indent="-287020">
              <a:spcBef>
                <a:spcPts val="340"/>
              </a:spcBef>
              <a:buSzPct val="96428"/>
              <a:buFont typeface="Wingdings"/>
              <a:buChar char=""/>
              <a:tabLst>
                <a:tab pos="756920" algn="l"/>
              </a:tabLst>
            </a:pPr>
            <a:r>
              <a:rPr lang="en-US" spc="-10" dirty="0">
                <a:solidFill>
                  <a:srgbClr val="000000"/>
                </a:solidFill>
                <a:latin typeface="Carlito"/>
                <a:cs typeface="Carlito"/>
              </a:rPr>
              <a:t>Supports </a:t>
            </a:r>
            <a:r>
              <a:rPr lang="en-US" spc="-5" dirty="0">
                <a:solidFill>
                  <a:srgbClr val="000000"/>
                </a:solidFill>
                <a:latin typeface="Carlito"/>
                <a:cs typeface="Carlito"/>
              </a:rPr>
              <a:t>15 </a:t>
            </a:r>
            <a:r>
              <a:rPr lang="en-US" spc="-10" dirty="0">
                <a:solidFill>
                  <a:srgbClr val="000000"/>
                </a:solidFill>
                <a:latin typeface="Carlito"/>
                <a:cs typeface="Carlito"/>
              </a:rPr>
              <a:t>hop-count</a:t>
            </a:r>
            <a:r>
              <a:rPr lang="en-US" spc="114" dirty="0">
                <a:solidFill>
                  <a:srgbClr val="000000"/>
                </a:solidFill>
                <a:latin typeface="Carlito"/>
                <a:cs typeface="Carlito"/>
              </a:rPr>
              <a:t> </a:t>
            </a:r>
            <a:r>
              <a:rPr lang="en-US" spc="-10" dirty="0">
                <a:solidFill>
                  <a:srgbClr val="000000"/>
                </a:solidFill>
                <a:latin typeface="Carlito"/>
                <a:cs typeface="Carlito"/>
              </a:rPr>
              <a:t>limit</a:t>
            </a:r>
            <a:endParaRPr lang="en-US" dirty="0">
              <a:solidFill>
                <a:srgbClr val="000000"/>
              </a:solidFill>
              <a:latin typeface="Carlito"/>
              <a:cs typeface="Carlito"/>
            </a:endParaRPr>
          </a:p>
          <a:p>
            <a:pPr marL="756285" lvl="1" indent="-287020">
              <a:spcBef>
                <a:spcPts val="335"/>
              </a:spcBef>
              <a:buSzPct val="96428"/>
              <a:buFont typeface="Wingdings"/>
              <a:buChar char=""/>
              <a:tabLst>
                <a:tab pos="756920" algn="l"/>
              </a:tabLst>
            </a:pPr>
            <a:r>
              <a:rPr lang="en-US" spc="-5" dirty="0">
                <a:solidFill>
                  <a:srgbClr val="000000"/>
                </a:solidFill>
                <a:latin typeface="Carlito"/>
                <a:cs typeface="Carlito"/>
              </a:rPr>
              <a:t>AD </a:t>
            </a:r>
            <a:r>
              <a:rPr lang="en-US" spc="-10" dirty="0">
                <a:solidFill>
                  <a:srgbClr val="000000"/>
                </a:solidFill>
                <a:latin typeface="Carlito"/>
                <a:cs typeface="Carlito"/>
              </a:rPr>
              <a:t>value is</a:t>
            </a:r>
            <a:r>
              <a:rPr lang="en-US" spc="20" dirty="0">
                <a:solidFill>
                  <a:srgbClr val="000000"/>
                </a:solidFill>
                <a:latin typeface="Carlito"/>
                <a:cs typeface="Carlito"/>
              </a:rPr>
              <a:t> </a:t>
            </a:r>
            <a:r>
              <a:rPr lang="en-US" spc="-5" dirty="0">
                <a:solidFill>
                  <a:srgbClr val="000000"/>
                </a:solidFill>
                <a:latin typeface="Carlito"/>
                <a:cs typeface="Carlito"/>
              </a:rPr>
              <a:t>120.</a:t>
            </a:r>
            <a:endParaRPr lang="en-US" dirty="0">
              <a:solidFill>
                <a:srgbClr val="000000"/>
              </a:solidFill>
              <a:latin typeface="Carlito"/>
              <a:cs typeface="Carlito"/>
            </a:endParaRPr>
          </a:p>
          <a:p>
            <a:pPr marL="756285" lvl="1" indent="-287020">
              <a:spcBef>
                <a:spcPts val="335"/>
              </a:spcBef>
              <a:buSzPct val="96428"/>
              <a:buFont typeface="Wingdings"/>
              <a:buChar char=""/>
              <a:tabLst>
                <a:tab pos="756920" algn="l"/>
              </a:tabLst>
            </a:pPr>
            <a:r>
              <a:rPr lang="en-US" spc="-10" dirty="0">
                <a:solidFill>
                  <a:srgbClr val="000000"/>
                </a:solidFill>
                <a:latin typeface="Carlito"/>
                <a:cs typeface="Carlito"/>
              </a:rPr>
              <a:t>Supports </a:t>
            </a:r>
            <a:r>
              <a:rPr lang="en-US" spc="-10" dirty="0" err="1">
                <a:solidFill>
                  <a:srgbClr val="000000"/>
                </a:solidFill>
                <a:latin typeface="Carlito"/>
                <a:cs typeface="Carlito"/>
              </a:rPr>
              <a:t>classful</a:t>
            </a:r>
            <a:r>
              <a:rPr lang="en-US" spc="75" dirty="0">
                <a:solidFill>
                  <a:srgbClr val="000000"/>
                </a:solidFill>
                <a:latin typeface="Carlito"/>
                <a:cs typeface="Carlito"/>
              </a:rPr>
              <a:t> </a:t>
            </a:r>
            <a:r>
              <a:rPr lang="en-US" spc="-15" dirty="0">
                <a:solidFill>
                  <a:srgbClr val="000000"/>
                </a:solidFill>
                <a:latin typeface="Carlito"/>
                <a:cs typeface="Carlito"/>
              </a:rPr>
              <a:t>networks</a:t>
            </a:r>
            <a:r>
              <a:rPr lang="en-US" spc="-15" dirty="0">
                <a:solidFill>
                  <a:srgbClr val="FCEADA"/>
                </a:solidFill>
                <a:latin typeface="Carlito"/>
                <a:cs typeface="Carlito"/>
              </a:rPr>
              <a:t>.</a:t>
            </a:r>
            <a:endParaRPr lang="en-US" dirty="0"/>
          </a:p>
        </p:txBody>
      </p:sp>
    </p:spTree>
    <p:extLst>
      <p:ext uri="{BB962C8B-B14F-4D97-AF65-F5344CB8AC3E}">
        <p14:creationId xmlns:p14="http://schemas.microsoft.com/office/powerpoint/2010/main" val="41150820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Configuration</a:t>
            </a:r>
            <a:endParaRPr lang="en-US" b="1" dirty="0"/>
          </a:p>
        </p:txBody>
      </p:sp>
      <p:sp>
        <p:nvSpPr>
          <p:cNvPr id="3" name="Content Placeholder 2"/>
          <p:cNvSpPr>
            <a:spLocks noGrp="1"/>
          </p:cNvSpPr>
          <p:nvPr>
            <p:ph idx="1"/>
          </p:nvPr>
        </p:nvSpPr>
        <p:spPr/>
        <p:txBody>
          <a:bodyPr/>
          <a:lstStyle/>
          <a:p>
            <a:endParaRPr lang="en-US"/>
          </a:p>
        </p:txBody>
      </p:sp>
      <p:sp>
        <p:nvSpPr>
          <p:cNvPr id="4" name="object 3"/>
          <p:cNvSpPr/>
          <p:nvPr/>
        </p:nvSpPr>
        <p:spPr>
          <a:xfrm>
            <a:off x="1435608" y="1447800"/>
            <a:ext cx="7498080" cy="5181600"/>
          </a:xfrm>
          <a:prstGeom prst="rect">
            <a:avLst/>
          </a:prstGeom>
          <a:blipFill>
            <a:blip r:embed="rId2" cstate="print"/>
            <a:stretch>
              <a:fillRect/>
            </a:stretch>
          </a:blipFill>
        </p:spPr>
        <p:txBody>
          <a:bodyPr wrap="square" lIns="0" tIns="0" rIns="0" bIns="0" rtlCol="0"/>
          <a:lstStyle/>
          <a:p>
            <a:endParaRPr kern="1200" dirty="0"/>
          </a:p>
        </p:txBody>
      </p:sp>
    </p:spTree>
    <p:extLst>
      <p:ext uri="{BB962C8B-B14F-4D97-AF65-F5344CB8AC3E}">
        <p14:creationId xmlns:p14="http://schemas.microsoft.com/office/powerpoint/2010/main" val="101383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RIP v2</a:t>
            </a:r>
            <a:endParaRPr lang="en-US" b="1" dirty="0"/>
          </a:p>
        </p:txBody>
      </p:sp>
      <p:sp>
        <p:nvSpPr>
          <p:cNvPr id="3" name="Content Placeholder 2"/>
          <p:cNvSpPr>
            <a:spLocks noGrp="1"/>
          </p:cNvSpPr>
          <p:nvPr>
            <p:ph idx="1"/>
          </p:nvPr>
        </p:nvSpPr>
        <p:spPr/>
        <p:txBody>
          <a:bodyPr>
            <a:normAutofit fontScale="92500" lnSpcReduction="10000"/>
          </a:bodyPr>
          <a:lstStyle/>
          <a:p>
            <a:pPr marL="355600" indent="-342900">
              <a:spcBef>
                <a:spcPts val="865"/>
              </a:spcBef>
              <a:buFont typeface="Courier New"/>
              <a:buChar char="o"/>
              <a:tabLst>
                <a:tab pos="355600" algn="l"/>
              </a:tabLst>
            </a:pPr>
            <a:r>
              <a:rPr lang="en-US" dirty="0">
                <a:solidFill>
                  <a:srgbClr val="000000"/>
                </a:solidFill>
                <a:latin typeface="Carlito"/>
                <a:cs typeface="Carlito"/>
              </a:rPr>
              <a:t>It is a </a:t>
            </a:r>
            <a:r>
              <a:rPr lang="en-US" spc="-5" dirty="0">
                <a:solidFill>
                  <a:srgbClr val="000000"/>
                </a:solidFill>
                <a:latin typeface="Carlito"/>
                <a:cs typeface="Carlito"/>
              </a:rPr>
              <a:t>Extended </a:t>
            </a:r>
            <a:r>
              <a:rPr lang="en-US" spc="-15" dirty="0">
                <a:solidFill>
                  <a:srgbClr val="000000"/>
                </a:solidFill>
                <a:latin typeface="Carlito"/>
                <a:cs typeface="Carlito"/>
              </a:rPr>
              <a:t>version </a:t>
            </a:r>
            <a:r>
              <a:rPr lang="en-US" spc="-5" dirty="0">
                <a:solidFill>
                  <a:srgbClr val="000000"/>
                </a:solidFill>
                <a:latin typeface="Carlito"/>
                <a:cs typeface="Carlito"/>
              </a:rPr>
              <a:t>of </a:t>
            </a:r>
            <a:r>
              <a:rPr lang="en-US" dirty="0">
                <a:solidFill>
                  <a:srgbClr val="000000"/>
                </a:solidFill>
                <a:latin typeface="Carlito"/>
                <a:cs typeface="Carlito"/>
              </a:rPr>
              <a:t>RIP </a:t>
            </a:r>
            <a:r>
              <a:rPr lang="en-US" spc="-15" dirty="0">
                <a:solidFill>
                  <a:srgbClr val="000000"/>
                </a:solidFill>
                <a:latin typeface="Carlito"/>
                <a:cs typeface="Carlito"/>
              </a:rPr>
              <a:t>routing</a:t>
            </a:r>
            <a:r>
              <a:rPr lang="en-US" spc="10" dirty="0">
                <a:solidFill>
                  <a:srgbClr val="000000"/>
                </a:solidFill>
                <a:latin typeface="Carlito"/>
                <a:cs typeface="Carlito"/>
              </a:rPr>
              <a:t> </a:t>
            </a:r>
            <a:r>
              <a:rPr lang="en-US" spc="-15" dirty="0">
                <a:solidFill>
                  <a:srgbClr val="000000"/>
                </a:solidFill>
                <a:latin typeface="Carlito"/>
                <a:cs typeface="Carlito"/>
              </a:rPr>
              <a:t>protocol.</a:t>
            </a:r>
            <a:endParaRPr lang="en-US" dirty="0">
              <a:solidFill>
                <a:srgbClr val="000000"/>
              </a:solidFill>
              <a:latin typeface="Carlito"/>
              <a:cs typeface="Carlito"/>
            </a:endParaRPr>
          </a:p>
          <a:p>
            <a:pPr marL="355600" indent="-342900">
              <a:spcBef>
                <a:spcPts val="765"/>
              </a:spcBef>
              <a:buFont typeface="Courier New"/>
              <a:buChar char="o"/>
              <a:tabLst>
                <a:tab pos="355600" algn="l"/>
              </a:tabLst>
            </a:pPr>
            <a:r>
              <a:rPr lang="en-US" spc="-5" dirty="0">
                <a:solidFill>
                  <a:srgbClr val="000000"/>
                </a:solidFill>
                <a:latin typeface="Carlito"/>
                <a:cs typeface="Carlito"/>
              </a:rPr>
              <a:t>Maximum </a:t>
            </a:r>
            <a:r>
              <a:rPr lang="en-US" dirty="0">
                <a:solidFill>
                  <a:srgbClr val="000000"/>
                </a:solidFill>
                <a:latin typeface="Carlito"/>
                <a:cs typeface="Carlito"/>
              </a:rPr>
              <a:t>hop </a:t>
            </a:r>
            <a:r>
              <a:rPr lang="en-US" spc="-10" dirty="0">
                <a:solidFill>
                  <a:srgbClr val="000000"/>
                </a:solidFill>
                <a:latin typeface="Carlito"/>
                <a:cs typeface="Carlito"/>
              </a:rPr>
              <a:t>count </a:t>
            </a:r>
            <a:r>
              <a:rPr lang="en-US" dirty="0">
                <a:solidFill>
                  <a:srgbClr val="000000"/>
                </a:solidFill>
                <a:latin typeface="Carlito"/>
                <a:cs typeface="Carlito"/>
              </a:rPr>
              <a:t>is 15.</a:t>
            </a:r>
          </a:p>
          <a:p>
            <a:pPr marL="355600" indent="-342900">
              <a:spcBef>
                <a:spcPts val="770"/>
              </a:spcBef>
              <a:buFont typeface="Courier New"/>
              <a:buChar char="o"/>
              <a:tabLst>
                <a:tab pos="355600" algn="l"/>
              </a:tabLst>
            </a:pPr>
            <a:r>
              <a:rPr lang="en-US" spc="-5" dirty="0">
                <a:solidFill>
                  <a:srgbClr val="000000"/>
                </a:solidFill>
                <a:latin typeface="Carlito"/>
                <a:cs typeface="Carlito"/>
              </a:rPr>
              <a:t>Supports small</a:t>
            </a:r>
            <a:r>
              <a:rPr lang="en-US" spc="20" dirty="0">
                <a:solidFill>
                  <a:srgbClr val="000000"/>
                </a:solidFill>
                <a:latin typeface="Carlito"/>
                <a:cs typeface="Carlito"/>
              </a:rPr>
              <a:t> </a:t>
            </a:r>
            <a:r>
              <a:rPr lang="en-US" spc="-10" dirty="0">
                <a:solidFill>
                  <a:srgbClr val="000000"/>
                </a:solidFill>
                <a:latin typeface="Carlito"/>
                <a:cs typeface="Carlito"/>
              </a:rPr>
              <a:t>network</a:t>
            </a:r>
            <a:endParaRPr lang="en-US" dirty="0">
              <a:solidFill>
                <a:srgbClr val="000000"/>
              </a:solidFill>
              <a:latin typeface="Carlito"/>
              <a:cs typeface="Carlito"/>
            </a:endParaRPr>
          </a:p>
          <a:p>
            <a:pPr marL="355600" indent="-342900">
              <a:spcBef>
                <a:spcPts val="770"/>
              </a:spcBef>
              <a:buFont typeface="Courier New"/>
              <a:buChar char="o"/>
              <a:tabLst>
                <a:tab pos="355600" algn="l"/>
              </a:tabLst>
            </a:pPr>
            <a:r>
              <a:rPr lang="en-US" spc="-5" dirty="0">
                <a:solidFill>
                  <a:srgbClr val="000000"/>
                </a:solidFill>
                <a:latin typeface="Carlito"/>
                <a:cs typeface="Carlito"/>
              </a:rPr>
              <a:t>Supports classless</a:t>
            </a:r>
            <a:r>
              <a:rPr lang="en-US" spc="-10" dirty="0">
                <a:solidFill>
                  <a:srgbClr val="000000"/>
                </a:solidFill>
                <a:latin typeface="Carlito"/>
                <a:cs typeface="Carlito"/>
              </a:rPr>
              <a:t> network</a:t>
            </a:r>
            <a:r>
              <a:rPr lang="en-US" spc="-10" dirty="0" smtClean="0">
                <a:solidFill>
                  <a:srgbClr val="000000"/>
                </a:solidFill>
                <a:latin typeface="Carlito"/>
                <a:cs typeface="Carlito"/>
              </a:rPr>
              <a:t>.</a:t>
            </a:r>
            <a:endParaRPr lang="en-US" dirty="0">
              <a:solidFill>
                <a:srgbClr val="000000"/>
              </a:solidFill>
              <a:latin typeface="Carlito"/>
              <a:cs typeface="Carlito"/>
            </a:endParaRPr>
          </a:p>
          <a:p>
            <a:pPr marL="355600" indent="-342900">
              <a:spcBef>
                <a:spcPts val="770"/>
              </a:spcBef>
              <a:buFont typeface="Courier New"/>
              <a:buChar char="o"/>
              <a:tabLst>
                <a:tab pos="355600" algn="l"/>
              </a:tabLst>
            </a:pPr>
            <a:r>
              <a:rPr lang="en-US" spc="-5" dirty="0">
                <a:solidFill>
                  <a:srgbClr val="000000"/>
                </a:solidFill>
                <a:latin typeface="Carlito"/>
                <a:cs typeface="Carlito"/>
              </a:rPr>
              <a:t>Supports</a:t>
            </a:r>
            <a:r>
              <a:rPr lang="en-US" dirty="0">
                <a:solidFill>
                  <a:srgbClr val="000000"/>
                </a:solidFill>
                <a:latin typeface="Carlito"/>
                <a:cs typeface="Carlito"/>
              </a:rPr>
              <a:t> </a:t>
            </a:r>
            <a:r>
              <a:rPr lang="en-US" spc="-5" dirty="0">
                <a:solidFill>
                  <a:srgbClr val="000000"/>
                </a:solidFill>
                <a:latin typeface="Carlito"/>
                <a:cs typeface="Carlito"/>
              </a:rPr>
              <a:t>VLSM/CIDR.</a:t>
            </a:r>
            <a:endParaRPr lang="en-US" dirty="0">
              <a:solidFill>
                <a:srgbClr val="000000"/>
              </a:solidFill>
              <a:latin typeface="Carlito"/>
              <a:cs typeface="Carlito"/>
            </a:endParaRPr>
          </a:p>
          <a:p>
            <a:pPr marL="355600" indent="-342900">
              <a:spcBef>
                <a:spcPts val="770"/>
              </a:spcBef>
              <a:buFont typeface="Courier New"/>
              <a:buChar char="o"/>
              <a:tabLst>
                <a:tab pos="355600" algn="l"/>
              </a:tabLst>
            </a:pPr>
            <a:r>
              <a:rPr lang="en-US" spc="-5" dirty="0">
                <a:solidFill>
                  <a:srgbClr val="000000"/>
                </a:solidFill>
                <a:latin typeface="Carlito"/>
                <a:cs typeface="Carlito"/>
              </a:rPr>
              <a:t>Supports</a:t>
            </a:r>
            <a:r>
              <a:rPr lang="en-US" spc="5" dirty="0">
                <a:solidFill>
                  <a:srgbClr val="000000"/>
                </a:solidFill>
                <a:latin typeface="Carlito"/>
                <a:cs typeface="Carlito"/>
              </a:rPr>
              <a:t> </a:t>
            </a:r>
            <a:r>
              <a:rPr lang="en-US" spc="-10" dirty="0">
                <a:solidFill>
                  <a:srgbClr val="000000"/>
                </a:solidFill>
                <a:latin typeface="Carlito"/>
                <a:cs typeface="Carlito"/>
              </a:rPr>
              <a:t>Auto-Summarization.</a:t>
            </a:r>
            <a:endParaRPr lang="en-US" dirty="0">
              <a:solidFill>
                <a:srgbClr val="000000"/>
              </a:solidFill>
              <a:latin typeface="Carlito"/>
              <a:cs typeface="Carlito"/>
            </a:endParaRPr>
          </a:p>
          <a:p>
            <a:pPr marL="355600" indent="-342900">
              <a:spcBef>
                <a:spcPts val="765"/>
              </a:spcBef>
              <a:buFont typeface="Courier New"/>
              <a:buChar char="o"/>
              <a:tabLst>
                <a:tab pos="355600" algn="l"/>
              </a:tabLst>
            </a:pPr>
            <a:r>
              <a:rPr lang="en-US" spc="-25" dirty="0">
                <a:solidFill>
                  <a:srgbClr val="000000"/>
                </a:solidFill>
                <a:latin typeface="Carlito"/>
                <a:cs typeface="Carlito"/>
              </a:rPr>
              <a:t>Route </a:t>
            </a:r>
            <a:r>
              <a:rPr lang="en-US" spc="-15" dirty="0">
                <a:solidFill>
                  <a:srgbClr val="000000"/>
                </a:solidFill>
                <a:latin typeface="Carlito"/>
                <a:cs typeface="Carlito"/>
              </a:rPr>
              <a:t>updates after </a:t>
            </a:r>
            <a:r>
              <a:rPr lang="en-US" dirty="0">
                <a:solidFill>
                  <a:srgbClr val="000000"/>
                </a:solidFill>
                <a:latin typeface="Carlito"/>
                <a:cs typeface="Carlito"/>
              </a:rPr>
              <a:t>30</a:t>
            </a:r>
            <a:r>
              <a:rPr lang="en-US" spc="60" dirty="0">
                <a:solidFill>
                  <a:srgbClr val="000000"/>
                </a:solidFill>
                <a:latin typeface="Carlito"/>
                <a:cs typeface="Carlito"/>
              </a:rPr>
              <a:t> </a:t>
            </a:r>
            <a:r>
              <a:rPr lang="en-US" spc="-5" dirty="0">
                <a:solidFill>
                  <a:srgbClr val="000000"/>
                </a:solidFill>
                <a:latin typeface="Carlito"/>
                <a:cs typeface="Carlito"/>
              </a:rPr>
              <a:t>sec.</a:t>
            </a:r>
            <a:endParaRPr lang="en-US" dirty="0">
              <a:solidFill>
                <a:srgbClr val="000000"/>
              </a:solidFill>
              <a:latin typeface="Carlito"/>
              <a:cs typeface="Carlito"/>
            </a:endParaRPr>
          </a:p>
          <a:p>
            <a:pPr marL="355600" indent="-342900">
              <a:spcBef>
                <a:spcPts val="770"/>
              </a:spcBef>
              <a:buFont typeface="Courier New"/>
              <a:buChar char="o"/>
              <a:tabLst>
                <a:tab pos="355600" algn="l"/>
              </a:tabLst>
            </a:pPr>
            <a:r>
              <a:rPr lang="en-US" dirty="0">
                <a:solidFill>
                  <a:srgbClr val="000000"/>
                </a:solidFill>
                <a:latin typeface="Carlito"/>
                <a:cs typeface="Carlito"/>
              </a:rPr>
              <a:t>It </a:t>
            </a:r>
            <a:r>
              <a:rPr lang="en-US" spc="-5" dirty="0">
                <a:solidFill>
                  <a:srgbClr val="000000"/>
                </a:solidFill>
                <a:latin typeface="Carlito"/>
                <a:cs typeface="Carlito"/>
              </a:rPr>
              <a:t>supports</a:t>
            </a:r>
            <a:r>
              <a:rPr lang="en-US" dirty="0">
                <a:solidFill>
                  <a:srgbClr val="000000"/>
                </a:solidFill>
                <a:latin typeface="Carlito"/>
                <a:cs typeface="Carlito"/>
              </a:rPr>
              <a:t> </a:t>
            </a:r>
            <a:r>
              <a:rPr lang="en-US" spc="-10" dirty="0">
                <a:solidFill>
                  <a:srgbClr val="000000"/>
                </a:solidFill>
                <a:latin typeface="Carlito"/>
                <a:cs typeface="Carlito"/>
              </a:rPr>
              <a:t>Key-authentication.</a:t>
            </a:r>
            <a:endParaRPr lang="en-US" dirty="0">
              <a:solidFill>
                <a:srgbClr val="000000"/>
              </a:solidFill>
            </a:endParaRPr>
          </a:p>
        </p:txBody>
      </p:sp>
    </p:spTree>
    <p:extLst>
      <p:ext uri="{BB962C8B-B14F-4D97-AF65-F5344CB8AC3E}">
        <p14:creationId xmlns:p14="http://schemas.microsoft.com/office/powerpoint/2010/main" val="220105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smtClean="0"/>
              <a:t>configuration</a:t>
            </a:r>
            <a:endParaRPr lang="en-US" b="1"/>
          </a:p>
        </p:txBody>
      </p:sp>
      <p:sp>
        <p:nvSpPr>
          <p:cNvPr id="3" name="Content Placeholder 2"/>
          <p:cNvSpPr>
            <a:spLocks noGrp="1"/>
          </p:cNvSpPr>
          <p:nvPr>
            <p:ph idx="1"/>
          </p:nvPr>
        </p:nvSpPr>
        <p:spPr/>
        <p:txBody>
          <a:bodyPr/>
          <a:lstStyle/>
          <a:p>
            <a:endParaRPr lang="en-US"/>
          </a:p>
        </p:txBody>
      </p:sp>
      <p:sp>
        <p:nvSpPr>
          <p:cNvPr id="4" name="object 3"/>
          <p:cNvSpPr/>
          <p:nvPr/>
        </p:nvSpPr>
        <p:spPr>
          <a:xfrm>
            <a:off x="1435608" y="1417638"/>
            <a:ext cx="7498080" cy="5105400"/>
          </a:xfrm>
          <a:prstGeom prst="rect">
            <a:avLst/>
          </a:prstGeom>
          <a:blipFill>
            <a:blip r:embed="rId2" cstate="print"/>
            <a:stretch>
              <a:fillRect/>
            </a:stretch>
          </a:blipFill>
        </p:spPr>
        <p:txBody>
          <a:bodyPr wrap="square" lIns="0" tIns="0" rIns="0" bIns="0" rtlCol="0"/>
          <a:lstStyle/>
          <a:p>
            <a:endParaRPr kern="1200" dirty="0"/>
          </a:p>
        </p:txBody>
      </p:sp>
    </p:spTree>
    <p:extLst>
      <p:ext uri="{BB962C8B-B14F-4D97-AF65-F5344CB8AC3E}">
        <p14:creationId xmlns:p14="http://schemas.microsoft.com/office/powerpoint/2010/main" val="7264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Network </a:t>
            </a:r>
            <a:r>
              <a:rPr lang="en-US" dirty="0">
                <a:effectLst/>
              </a:rPr>
              <a:t>Interface </a:t>
            </a:r>
            <a:r>
              <a:rPr lang="en-US" dirty="0" smtClean="0">
                <a:effectLst/>
              </a:rPr>
              <a:t>Card Model </a:t>
            </a:r>
            <a:br>
              <a:rPr lang="en-US" dirty="0" smtClean="0">
                <a:effectLst/>
              </a:rPr>
            </a:br>
            <a:r>
              <a:rPr lang="en-US" dirty="0" smtClean="0">
                <a:effectLst/>
              </a:rPr>
              <a:t> </a:t>
            </a:r>
            <a:endParaRPr lang="en-US" dirty="0"/>
          </a:p>
        </p:txBody>
      </p:sp>
      <p:sp>
        <p:nvSpPr>
          <p:cNvPr id="3" name="Content Placeholder 2"/>
          <p:cNvSpPr>
            <a:spLocks noGrp="1"/>
          </p:cNvSpPr>
          <p:nvPr>
            <p:ph idx="1"/>
          </p:nvPr>
        </p:nvSpPr>
        <p:spPr/>
        <p:txBody>
          <a:bodyPr/>
          <a:lstStyle/>
          <a:p>
            <a:endParaRPr lang="en-US" dirty="0"/>
          </a:p>
        </p:txBody>
      </p:sp>
      <p:pic>
        <p:nvPicPr>
          <p:cNvPr id="4" name="Picture 3" descr="plus tutorial images"/>
          <p:cNvPicPr/>
          <p:nvPr/>
        </p:nvPicPr>
        <p:blipFill>
          <a:blip r:embed="rId2">
            <a:extLst>
              <a:ext uri="{28A0092B-C50C-407E-A947-70E740481C1C}">
                <a14:useLocalDpi xmlns:a14="http://schemas.microsoft.com/office/drawing/2010/main" val="0"/>
              </a:ext>
            </a:extLst>
          </a:blip>
          <a:srcRect/>
          <a:stretch>
            <a:fillRect/>
          </a:stretch>
        </p:blipFill>
        <p:spPr bwMode="auto">
          <a:xfrm>
            <a:off x="1435608" y="1432756"/>
            <a:ext cx="7498080" cy="4830762"/>
          </a:xfrm>
          <a:prstGeom prst="rect">
            <a:avLst/>
          </a:prstGeom>
          <a:noFill/>
          <a:ln>
            <a:noFill/>
          </a:ln>
        </p:spPr>
      </p:pic>
    </p:spTree>
    <p:extLst>
      <p:ext uri="{BB962C8B-B14F-4D97-AF65-F5344CB8AC3E}">
        <p14:creationId xmlns:p14="http://schemas.microsoft.com/office/powerpoint/2010/main" val="2763417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82296" indent="0" algn="ctr">
              <a:buNone/>
            </a:pPr>
            <a:r>
              <a:rPr lang="en-US" dirty="0" smtClean="0"/>
              <a:t>Thank you</a:t>
            </a:r>
            <a:endParaRPr lang="en-US" dirty="0"/>
          </a:p>
        </p:txBody>
      </p:sp>
    </p:spTree>
    <p:extLst>
      <p:ext uri="{BB962C8B-B14F-4D97-AF65-F5344CB8AC3E}">
        <p14:creationId xmlns:p14="http://schemas.microsoft.com/office/powerpoint/2010/main" val="37956137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85115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96481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Repeater</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 </a:t>
            </a:r>
            <a:r>
              <a:rPr lang="en-US" dirty="0" smtClean="0"/>
              <a:t> </a:t>
            </a:r>
            <a:r>
              <a:rPr lang="en-US" dirty="0"/>
              <a:t>A repeater operates at the physical layer. Its job is to regenerate the signal over the same network before the signal becomes too weak or corrupted so as to extend the length to which the signal can be transmitted over the same network. An important point to be noted about repeaters is that they do not amplify the signal. When the signal becomes weak, they copy the signal bit by bit and regenerate it at the original strength. It is a 2 port device.</a:t>
            </a:r>
          </a:p>
          <a:p>
            <a:pPr algn="just"/>
            <a:endParaRPr lang="en-US" dirty="0"/>
          </a:p>
        </p:txBody>
      </p:sp>
    </p:spTree>
    <p:extLst>
      <p:ext uri="{BB962C8B-B14F-4D97-AF65-F5344CB8AC3E}">
        <p14:creationId xmlns:p14="http://schemas.microsoft.com/office/powerpoint/2010/main" val="1105268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a:t>
            </a:r>
            <a:r>
              <a:rPr lang="en-US" dirty="0" smtClean="0"/>
              <a:t>ub</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A hub is basically a multiport repeater. A hub connects multiple wires coming from different branches, for example, the connector in star topology which connects different stations. Hubs cannot filter data, so data packets are sent to all connected devices.  In other words, </a:t>
            </a:r>
            <a:r>
              <a:rPr lang="en-US" dirty="0">
                <a:hlinkClick r:id="rId2"/>
              </a:rPr>
              <a:t>collision domain</a:t>
            </a:r>
            <a:r>
              <a:rPr lang="en-US" dirty="0"/>
              <a:t> of all hosts connected through Hub remains one.  Also, they do not have intelligence to find out best path for data packets which leads to inefficiencies and wastage </a:t>
            </a:r>
          </a:p>
        </p:txBody>
      </p:sp>
    </p:spTree>
    <p:extLst>
      <p:ext uri="{BB962C8B-B14F-4D97-AF65-F5344CB8AC3E}">
        <p14:creationId xmlns:p14="http://schemas.microsoft.com/office/powerpoint/2010/main" val="196192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Hub</a:t>
            </a:r>
            <a:endParaRPr lang="en-US" dirty="0"/>
          </a:p>
        </p:txBody>
      </p:sp>
      <p:sp>
        <p:nvSpPr>
          <p:cNvPr id="3" name="Content Placeholder 2"/>
          <p:cNvSpPr>
            <a:spLocks noGrp="1"/>
          </p:cNvSpPr>
          <p:nvPr>
            <p:ph idx="1"/>
          </p:nvPr>
        </p:nvSpPr>
        <p:spPr/>
        <p:txBody>
          <a:bodyPr/>
          <a:lstStyle/>
          <a:p>
            <a:endParaRPr lang="en-US" dirty="0"/>
          </a:p>
        </p:txBody>
      </p:sp>
      <p:pic>
        <p:nvPicPr>
          <p:cNvPr id="4" name="Picture 3" descr="plus tutorial images"/>
          <p:cNvPicPr/>
          <p:nvPr/>
        </p:nvPicPr>
        <p:blipFill>
          <a:blip r:embed="rId2">
            <a:extLst>
              <a:ext uri="{28A0092B-C50C-407E-A947-70E740481C1C}">
                <a14:useLocalDpi xmlns:a14="http://schemas.microsoft.com/office/drawing/2010/main" val="0"/>
              </a:ext>
            </a:extLst>
          </a:blip>
          <a:srcRect/>
          <a:stretch>
            <a:fillRect/>
          </a:stretch>
        </p:blipFill>
        <p:spPr bwMode="auto">
          <a:xfrm>
            <a:off x="1435608" y="1417638"/>
            <a:ext cx="7498080" cy="4800600"/>
          </a:xfrm>
          <a:prstGeom prst="rect">
            <a:avLst/>
          </a:prstGeom>
          <a:noFill/>
          <a:ln>
            <a:noFill/>
          </a:ln>
        </p:spPr>
      </p:pic>
    </p:spTree>
    <p:extLst>
      <p:ext uri="{BB962C8B-B14F-4D97-AF65-F5344CB8AC3E}">
        <p14:creationId xmlns:p14="http://schemas.microsoft.com/office/powerpoint/2010/main" val="1441034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Hub:</a:t>
            </a:r>
            <a:r>
              <a:rPr lang="en-US" dirty="0"/>
              <a:t> </a:t>
            </a:r>
          </a:p>
        </p:txBody>
      </p:sp>
      <p:sp>
        <p:nvSpPr>
          <p:cNvPr id="3" name="Content Placeholder 2"/>
          <p:cNvSpPr>
            <a:spLocks noGrp="1"/>
          </p:cNvSpPr>
          <p:nvPr>
            <p:ph idx="1"/>
          </p:nvPr>
        </p:nvSpPr>
        <p:spPr/>
        <p:txBody>
          <a:bodyPr>
            <a:normAutofit fontScale="77500" lnSpcReduction="20000"/>
          </a:bodyPr>
          <a:lstStyle/>
          <a:p>
            <a:pPr marL="82296" indent="0" algn="just">
              <a:buNone/>
            </a:pPr>
            <a:r>
              <a:rPr lang="en-US" dirty="0" smtClean="0"/>
              <a:t>A </a:t>
            </a:r>
            <a:r>
              <a:rPr lang="en-US" dirty="0"/>
              <a:t>Hub connects all the nodes of a network using Twisted Pair (UTP or STP) cables. In a Hub, the signals received on one port are transmitted to all other ports, and vice versa. All nodes (work stations) connected using a Hub can listen to one another all the time. The advantage of using a Hub is low cost, and easy integration. The disadvantage is reduced bandwidth, and data security. The reduction in bandwidth comes due to the fact that all workstations are in the same collision domain. If two or more workstations try to transmit during the same time, it results in collision of signals, and the signals are lost altogether. As a result, the available bandwidth of the Ethernet network is reduced.</a:t>
            </a:r>
          </a:p>
          <a:p>
            <a:endParaRPr lang="en-US" dirty="0"/>
          </a:p>
        </p:txBody>
      </p:sp>
    </p:spTree>
    <p:extLst>
      <p:ext uri="{BB962C8B-B14F-4D97-AF65-F5344CB8AC3E}">
        <p14:creationId xmlns:p14="http://schemas.microsoft.com/office/powerpoint/2010/main" val="3007638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Types of Hub</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lgn="just" fontAlgn="base"/>
            <a:r>
              <a:rPr lang="en-US" b="1" dirty="0" smtClean="0"/>
              <a:t>Active </a:t>
            </a:r>
            <a:r>
              <a:rPr lang="en-US" b="1" dirty="0"/>
              <a:t>Hub:- </a:t>
            </a:r>
            <a:r>
              <a:rPr lang="en-US" dirty="0"/>
              <a:t>These are the hubs which have their own power supply and can clean, boost and relay the signal along with the network. It serves both as a repeater as well as wiring </a:t>
            </a:r>
            <a:r>
              <a:rPr lang="en-US" dirty="0" smtClean="0"/>
              <a:t>center. </a:t>
            </a:r>
            <a:r>
              <a:rPr lang="en-US" dirty="0"/>
              <a:t>These are used to extend the maximum distance between nodes.</a:t>
            </a:r>
          </a:p>
          <a:p>
            <a:pPr algn="just"/>
            <a:r>
              <a:rPr lang="en-US" b="1" dirty="0"/>
              <a:t>Passive Hub :- </a:t>
            </a:r>
            <a:r>
              <a:rPr lang="en-US" dirty="0"/>
              <a:t>These are the hubs which collect wiring from nodes and power supply from active hub. These hubs relay signals onto the network without cleaning and boosting them and can’t be used to extend the distance between nodes. </a:t>
            </a:r>
          </a:p>
        </p:txBody>
      </p:sp>
    </p:spTree>
    <p:extLst>
      <p:ext uri="{BB962C8B-B14F-4D97-AF65-F5344CB8AC3E}">
        <p14:creationId xmlns:p14="http://schemas.microsoft.com/office/powerpoint/2010/main" val="1301495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103</TotalTime>
  <Words>1348</Words>
  <Application>Microsoft Macintosh PowerPoint</Application>
  <PresentationFormat>On-screen Show (4:3)</PresentationFormat>
  <Paragraphs>134</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Solstice</vt:lpstr>
      <vt:lpstr>NETWORK CONNECTIVITY</vt:lpstr>
      <vt:lpstr>Connectivity devices  </vt:lpstr>
      <vt:lpstr>Network Interface Card (NIC)</vt:lpstr>
      <vt:lpstr> Network Interface Card Model   </vt:lpstr>
      <vt:lpstr>Repeater</vt:lpstr>
      <vt:lpstr>Hub</vt:lpstr>
      <vt:lpstr>Hub</vt:lpstr>
      <vt:lpstr>Hub: </vt:lpstr>
      <vt:lpstr>Types of Hub </vt:lpstr>
      <vt:lpstr>Switch </vt:lpstr>
      <vt:lpstr>PowerPoint Presentation</vt:lpstr>
      <vt:lpstr>Bridge</vt:lpstr>
      <vt:lpstr>Contd..</vt:lpstr>
      <vt:lpstr>Types of Bridges</vt:lpstr>
      <vt:lpstr>Routers</vt:lpstr>
      <vt:lpstr>Contd..</vt:lpstr>
      <vt:lpstr>Routers</vt:lpstr>
      <vt:lpstr>PowerPoint Presentation</vt:lpstr>
      <vt:lpstr>B-router</vt:lpstr>
      <vt:lpstr>Gateway</vt:lpstr>
      <vt:lpstr>Contd..</vt:lpstr>
      <vt:lpstr>Wireless Access Points (WAP)</vt:lpstr>
      <vt:lpstr>PowerPoint Presentation</vt:lpstr>
      <vt:lpstr>WAN devices</vt:lpstr>
      <vt:lpstr>Modems</vt:lpstr>
      <vt:lpstr>Contd..</vt:lpstr>
      <vt:lpstr>Modem</vt:lpstr>
      <vt:lpstr>ISDN terminal adapters:</vt:lpstr>
      <vt:lpstr>ROUTING PROTOCOLS</vt:lpstr>
      <vt:lpstr>STATIC ROUTING PROTOCOLS</vt:lpstr>
      <vt:lpstr>Configuration</vt:lpstr>
      <vt:lpstr>DEFAULT ROUTING PROTOCOLS</vt:lpstr>
      <vt:lpstr>Configuration</vt:lpstr>
      <vt:lpstr>DYNAMIC ROUTING PROTOCOLS</vt:lpstr>
      <vt:lpstr>DV  Vs LS</vt:lpstr>
      <vt:lpstr>RIP</vt:lpstr>
      <vt:lpstr>Configuration</vt:lpstr>
      <vt:lpstr>RIP v2</vt:lpstr>
      <vt:lpstr>configuration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CONNECTIVITY</dc:title>
  <dc:creator>Gaurav Mehan</dc:creator>
  <cp:lastModifiedBy>Gaurav Mehan</cp:lastModifiedBy>
  <cp:revision>10</cp:revision>
  <dcterms:created xsi:type="dcterms:W3CDTF">2020-03-28T11:26:54Z</dcterms:created>
  <dcterms:modified xsi:type="dcterms:W3CDTF">2020-03-30T12:20:24Z</dcterms:modified>
</cp:coreProperties>
</file>